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70" r:id="rId3"/>
    <p:sldId id="271"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FA0"/>
    <a:srgbClr val="000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00"/>
    <p:restoredTop sz="94698"/>
  </p:normalViewPr>
  <p:slideViewPr>
    <p:cSldViewPr snapToGrid="0" snapToObjects="1">
      <p:cViewPr varScale="1">
        <p:scale>
          <a:sx n="70" d="100"/>
          <a:sy n="70" d="100"/>
        </p:scale>
        <p:origin x="810" y="66"/>
      </p:cViewPr>
      <p:guideLst/>
    </p:cSldViewPr>
  </p:slideViewPr>
  <p:notesTextViewPr>
    <p:cViewPr>
      <p:scale>
        <a:sx n="1" d="1"/>
        <a:sy n="1" d="1"/>
      </p:scale>
      <p:origin x="0" y="0"/>
    </p:cViewPr>
  </p:notesTextViewPr>
  <p:notesViewPr>
    <p:cSldViewPr snapToGrid="0" snapToObjects="1">
      <p:cViewPr varScale="1">
        <p:scale>
          <a:sx n="117" d="100"/>
          <a:sy n="117" d="100"/>
        </p:scale>
        <p:origin x="299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C5865E-9D86-844E-8E0C-20DB5BD63035}" type="datetimeFigureOut">
              <a:rPr lang="sv-SE" smtClean="0"/>
              <a:t>2020-02-17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AED94-FB7F-214F-B345-FD6ACDEBA10C}" type="slidenum">
              <a:rPr lang="sv-SE" smtClean="0"/>
              <a:t>‹#›</a:t>
            </a:fld>
            <a:endParaRPr lang="sv-SE"/>
          </a:p>
        </p:txBody>
      </p:sp>
    </p:spTree>
    <p:extLst>
      <p:ext uri="{BB962C8B-B14F-4D97-AF65-F5344CB8AC3E}">
        <p14:creationId xmlns:p14="http://schemas.microsoft.com/office/powerpoint/2010/main" val="89170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02AED94-FB7F-214F-B345-FD6ACDEBA10C}" type="slidenum">
              <a:rPr lang="sv-SE" smtClean="0"/>
              <a:t>2</a:t>
            </a:fld>
            <a:endParaRPr lang="sv-SE"/>
          </a:p>
        </p:txBody>
      </p:sp>
    </p:spTree>
    <p:extLst>
      <p:ext uri="{BB962C8B-B14F-4D97-AF65-F5344CB8AC3E}">
        <p14:creationId xmlns:p14="http://schemas.microsoft.com/office/powerpoint/2010/main" val="3388239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9989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EC57624-3B92-BA4A-9562-68039FEF300B}" type="datetimeFigureOut">
              <a:rPr lang="sv-SE" smtClean="0"/>
              <a:t>2020-02-17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EC57624-3B92-BA4A-9562-68039FEF300B}" type="datetimeFigureOut">
              <a:rPr lang="sv-SE" smtClean="0"/>
              <a:t>2020-02-17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EC57624-3B92-BA4A-9562-68039FEF300B}" type="datetimeFigureOut">
              <a:rPr lang="sv-SE" smtClean="0"/>
              <a:t>2020-02-17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EC57624-3B92-BA4A-9562-68039FEF300B}" type="datetimeFigureOut">
              <a:rPr lang="sv-SE" smtClean="0"/>
              <a:t>2020-02-17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EC57624-3B92-BA4A-9562-68039FEF300B}" type="datetimeFigureOut">
              <a:rPr lang="sv-SE" smtClean="0"/>
              <a:t>2020-02-17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3B05E-F028-3E42-B556-02E3C3B26494}" type="slidenum">
              <a:rPr lang="sv-SE" smtClean="0"/>
              <a:t>‹#›</a:t>
            </a:fld>
            <a:endParaRPr lang="sv-SE"/>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57624-3B92-BA4A-9562-68039FEF300B}" type="datetimeFigureOut">
              <a:rPr lang="sv-SE" smtClean="0"/>
              <a:t>2020-02-17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3B05E-F028-3E42-B556-02E3C3B26494}" type="slidenum">
              <a:rPr lang="sv-SE" smtClean="0"/>
              <a:t>‹#›</a:t>
            </a:fld>
            <a:endParaRPr lang="sv-SE"/>
          </a:p>
        </p:txBody>
      </p:sp>
    </p:spTree>
    <p:extLst>
      <p:ext uri="{BB962C8B-B14F-4D97-AF65-F5344CB8AC3E}">
        <p14:creationId xmlns:p14="http://schemas.microsoft.com/office/powerpoint/2010/main" val="213951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mailto:alexander@gforebro.se"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279" y="1079958"/>
            <a:ext cx="6929442" cy="2569627"/>
          </a:xfrm>
          <a:prstGeom prst="rect">
            <a:avLst/>
          </a:prstGeom>
        </p:spPr>
      </p:pic>
      <p:sp>
        <p:nvSpPr>
          <p:cNvPr id="2" name="textruta 1">
            <a:extLst>
              <a:ext uri="{FF2B5EF4-FFF2-40B4-BE49-F238E27FC236}">
                <a16:creationId xmlns:a16="http://schemas.microsoft.com/office/drawing/2014/main" id="{7323D8D1-47A6-6041-934C-D1A74BFC421B}"/>
              </a:ext>
            </a:extLst>
          </p:cNvPr>
          <p:cNvSpPr txBox="1"/>
          <p:nvPr/>
        </p:nvSpPr>
        <p:spPr>
          <a:xfrm>
            <a:off x="4404448" y="4668988"/>
            <a:ext cx="3383107" cy="923330"/>
          </a:xfrm>
          <a:prstGeom prst="rect">
            <a:avLst/>
          </a:prstGeom>
          <a:noFill/>
        </p:spPr>
        <p:txBody>
          <a:bodyPr wrap="none" rtlCol="0">
            <a:spAutoFit/>
          </a:bodyPr>
          <a:lstStyle/>
          <a:p>
            <a:pPr algn="ctr"/>
            <a:r>
              <a:rPr lang="sv-SE" dirty="0">
                <a:solidFill>
                  <a:srgbClr val="01AFA0"/>
                </a:solidFill>
              </a:rPr>
              <a:t>Så här gör vi i GF ÖREBRO </a:t>
            </a:r>
            <a:br>
              <a:rPr lang="sv-SE" dirty="0">
                <a:solidFill>
                  <a:srgbClr val="01AFA0"/>
                </a:solidFill>
              </a:rPr>
            </a:br>
            <a:r>
              <a:rPr lang="sv-SE" dirty="0">
                <a:solidFill>
                  <a:srgbClr val="01AFA0"/>
                </a:solidFill>
              </a:rPr>
              <a:t/>
            </a:r>
            <a:br>
              <a:rPr lang="sv-SE" dirty="0">
                <a:solidFill>
                  <a:srgbClr val="01AFA0"/>
                </a:solidFill>
              </a:rPr>
            </a:br>
            <a:r>
              <a:rPr lang="sv-SE" dirty="0">
                <a:solidFill>
                  <a:srgbClr val="01AFA0"/>
                </a:solidFill>
              </a:rPr>
              <a:t>Salto - Skruvar bakåt - </a:t>
            </a:r>
            <a:r>
              <a:rPr lang="sv-SE" dirty="0" err="1">
                <a:solidFill>
                  <a:srgbClr val="01AFA0"/>
                </a:solidFill>
              </a:rPr>
              <a:t>Dubbelsalto</a:t>
            </a:r>
            <a:endParaRPr lang="sv-SE" dirty="0">
              <a:solidFill>
                <a:srgbClr val="01AFA0"/>
              </a:solidFill>
            </a:endParaRPr>
          </a:p>
        </p:txBody>
      </p:sp>
    </p:spTree>
    <p:extLst>
      <p:ext uri="{BB962C8B-B14F-4D97-AF65-F5344CB8AC3E}">
        <p14:creationId xmlns:p14="http://schemas.microsoft.com/office/powerpoint/2010/main" val="173265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3143" y="5829591"/>
            <a:ext cx="2263712" cy="839446"/>
          </a:xfrm>
          <a:prstGeom prst="rect">
            <a:avLst/>
          </a:prstGeom>
        </p:spPr>
      </p:pic>
      <p:sp>
        <p:nvSpPr>
          <p:cNvPr id="3" name="Ned 2">
            <a:extLst>
              <a:ext uri="{FF2B5EF4-FFF2-40B4-BE49-F238E27FC236}">
                <a16:creationId xmlns:a16="http://schemas.microsoft.com/office/drawing/2014/main" id="{C1588204-EF57-0B4F-A54B-6D8DEAB2DD94}"/>
              </a:ext>
            </a:extLst>
          </p:cNvPr>
          <p:cNvSpPr/>
          <p:nvPr/>
        </p:nvSpPr>
        <p:spPr>
          <a:xfrm>
            <a:off x="1250063" y="1504974"/>
            <a:ext cx="486137" cy="300941"/>
          </a:xfrm>
          <a:prstGeom prst="downArrow">
            <a:avLst/>
          </a:prstGeom>
          <a:solidFill>
            <a:srgbClr val="01AFA0"/>
          </a:solidFill>
          <a:ln>
            <a:solidFill>
              <a:srgbClr val="01AF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ruta 3">
            <a:extLst>
              <a:ext uri="{FF2B5EF4-FFF2-40B4-BE49-F238E27FC236}">
                <a16:creationId xmlns:a16="http://schemas.microsoft.com/office/drawing/2014/main" id="{91C30D52-80B9-E249-9D34-1FBF8DAB2A0D}"/>
              </a:ext>
            </a:extLst>
          </p:cNvPr>
          <p:cNvSpPr txBox="1"/>
          <p:nvPr/>
        </p:nvSpPr>
        <p:spPr>
          <a:xfrm>
            <a:off x="136000" y="902825"/>
            <a:ext cx="3648922" cy="369332"/>
          </a:xfrm>
          <a:prstGeom prst="rect">
            <a:avLst/>
          </a:prstGeom>
          <a:noFill/>
        </p:spPr>
        <p:txBody>
          <a:bodyPr wrap="square" rtlCol="0">
            <a:spAutoFit/>
          </a:bodyPr>
          <a:lstStyle/>
          <a:p>
            <a:r>
              <a:rPr lang="sv-SE" dirty="0"/>
              <a:t>Grupperad - Pikerad - Sträckt</a:t>
            </a:r>
          </a:p>
        </p:txBody>
      </p:sp>
      <p:sp>
        <p:nvSpPr>
          <p:cNvPr id="5" name="textruta 4">
            <a:extLst>
              <a:ext uri="{FF2B5EF4-FFF2-40B4-BE49-F238E27FC236}">
                <a16:creationId xmlns:a16="http://schemas.microsoft.com/office/drawing/2014/main" id="{94C48DBE-FE83-AB44-A964-2A2589F89B6D}"/>
              </a:ext>
            </a:extLst>
          </p:cNvPr>
          <p:cNvSpPr txBox="1"/>
          <p:nvPr/>
        </p:nvSpPr>
        <p:spPr>
          <a:xfrm>
            <a:off x="5220986" y="211250"/>
            <a:ext cx="5967714" cy="400110"/>
          </a:xfrm>
          <a:prstGeom prst="rect">
            <a:avLst/>
          </a:prstGeom>
          <a:noFill/>
        </p:spPr>
        <p:txBody>
          <a:bodyPr wrap="square" rtlCol="0">
            <a:spAutoFit/>
          </a:bodyPr>
          <a:lstStyle/>
          <a:p>
            <a:r>
              <a:rPr lang="sv-SE" sz="2000" u="sng" dirty="0">
                <a:solidFill>
                  <a:srgbClr val="01AFA0"/>
                </a:solidFill>
              </a:rPr>
              <a:t>Progressionsschema GF Örebro – Vad kommer före vad.</a:t>
            </a:r>
          </a:p>
        </p:txBody>
      </p:sp>
      <p:sp>
        <p:nvSpPr>
          <p:cNvPr id="7" name="textruta 6">
            <a:extLst>
              <a:ext uri="{FF2B5EF4-FFF2-40B4-BE49-F238E27FC236}">
                <a16:creationId xmlns:a16="http://schemas.microsoft.com/office/drawing/2014/main" id="{B1EDC13B-875F-9940-A6DD-80F6A0CB72A5}"/>
              </a:ext>
            </a:extLst>
          </p:cNvPr>
          <p:cNvSpPr txBox="1"/>
          <p:nvPr/>
        </p:nvSpPr>
        <p:spPr>
          <a:xfrm>
            <a:off x="142752" y="2038731"/>
            <a:ext cx="4579719" cy="923330"/>
          </a:xfrm>
          <a:prstGeom prst="rect">
            <a:avLst/>
          </a:prstGeom>
          <a:noFill/>
        </p:spPr>
        <p:txBody>
          <a:bodyPr wrap="square" rtlCol="0">
            <a:spAutoFit/>
          </a:bodyPr>
          <a:lstStyle/>
          <a:p>
            <a:r>
              <a:rPr lang="sv-SE" dirty="0" err="1"/>
              <a:t>Gruperad</a:t>
            </a:r>
            <a:r>
              <a:rPr lang="sv-SE" dirty="0"/>
              <a:t>              </a:t>
            </a:r>
            <a:r>
              <a:rPr lang="sv-SE" dirty="0" err="1"/>
              <a:t>Piksalto</a:t>
            </a:r>
            <a:r>
              <a:rPr lang="sv-SE" dirty="0"/>
              <a:t/>
            </a:r>
            <a:br>
              <a:rPr lang="sv-SE" dirty="0"/>
            </a:br>
            <a:r>
              <a:rPr lang="sv-SE" dirty="0" err="1"/>
              <a:t>Sträcktsalto</a:t>
            </a:r>
            <a:r>
              <a:rPr lang="sv-SE" dirty="0"/>
              <a:t>          </a:t>
            </a:r>
            <a:r>
              <a:rPr lang="sv-SE" dirty="0" err="1"/>
              <a:t>Sträcktsalto</a:t>
            </a:r>
            <a:r>
              <a:rPr lang="sv-SE" dirty="0"/>
              <a:t> 180/360°</a:t>
            </a:r>
            <a:br>
              <a:rPr lang="sv-SE" dirty="0"/>
            </a:br>
            <a:r>
              <a:rPr lang="sv-SE" dirty="0" err="1"/>
              <a:t>Sträktsalto</a:t>
            </a:r>
            <a:r>
              <a:rPr lang="sv-SE" dirty="0"/>
              <a:t> 540°          </a:t>
            </a:r>
            <a:r>
              <a:rPr lang="sv-SE" dirty="0" err="1"/>
              <a:t>Sträcktsalto</a:t>
            </a:r>
            <a:r>
              <a:rPr lang="sv-SE" dirty="0"/>
              <a:t> 720°</a:t>
            </a:r>
          </a:p>
        </p:txBody>
      </p:sp>
      <p:sp>
        <p:nvSpPr>
          <p:cNvPr id="6" name="Höger 5">
            <a:extLst>
              <a:ext uri="{FF2B5EF4-FFF2-40B4-BE49-F238E27FC236}">
                <a16:creationId xmlns:a16="http://schemas.microsoft.com/office/drawing/2014/main" id="{5705434F-D61F-BF41-A99C-C298FCC0EC7D}"/>
              </a:ext>
            </a:extLst>
          </p:cNvPr>
          <p:cNvSpPr/>
          <p:nvPr/>
        </p:nvSpPr>
        <p:spPr>
          <a:xfrm>
            <a:off x="1423686" y="2131594"/>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Höger 8">
            <a:extLst>
              <a:ext uri="{FF2B5EF4-FFF2-40B4-BE49-F238E27FC236}">
                <a16:creationId xmlns:a16="http://schemas.microsoft.com/office/drawing/2014/main" id="{AEB7E4B0-021B-4349-B620-A81A9A572A9F}"/>
              </a:ext>
            </a:extLst>
          </p:cNvPr>
          <p:cNvSpPr/>
          <p:nvPr/>
        </p:nvSpPr>
        <p:spPr>
          <a:xfrm>
            <a:off x="1423686" y="2388883"/>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Höger 9">
            <a:extLst>
              <a:ext uri="{FF2B5EF4-FFF2-40B4-BE49-F238E27FC236}">
                <a16:creationId xmlns:a16="http://schemas.microsoft.com/office/drawing/2014/main" id="{EFB412E8-4AB1-3D4A-8FD3-8FD55A39FCCE}"/>
              </a:ext>
            </a:extLst>
          </p:cNvPr>
          <p:cNvSpPr/>
          <p:nvPr/>
        </p:nvSpPr>
        <p:spPr>
          <a:xfrm>
            <a:off x="1804204" y="2663980"/>
            <a:ext cx="312514" cy="183606"/>
          </a:xfrm>
          <a:prstGeom prst="right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Ned 11">
            <a:extLst>
              <a:ext uri="{FF2B5EF4-FFF2-40B4-BE49-F238E27FC236}">
                <a16:creationId xmlns:a16="http://schemas.microsoft.com/office/drawing/2014/main" id="{B09C2B95-C05C-C940-8BA1-51810C0C493E}"/>
              </a:ext>
            </a:extLst>
          </p:cNvPr>
          <p:cNvSpPr/>
          <p:nvPr/>
        </p:nvSpPr>
        <p:spPr>
          <a:xfrm>
            <a:off x="1250063" y="3194877"/>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Ned 12">
            <a:extLst>
              <a:ext uri="{FF2B5EF4-FFF2-40B4-BE49-F238E27FC236}">
                <a16:creationId xmlns:a16="http://schemas.microsoft.com/office/drawing/2014/main" id="{96B29948-3C7B-2E41-A2B7-50258B2CDE3D}"/>
              </a:ext>
            </a:extLst>
          </p:cNvPr>
          <p:cNvSpPr/>
          <p:nvPr/>
        </p:nvSpPr>
        <p:spPr>
          <a:xfrm>
            <a:off x="1250063" y="4262391"/>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E529DFBF-AF41-2144-A7DE-2EBD05CE81B2}"/>
              </a:ext>
            </a:extLst>
          </p:cNvPr>
          <p:cNvSpPr/>
          <p:nvPr/>
        </p:nvSpPr>
        <p:spPr>
          <a:xfrm>
            <a:off x="803712" y="3728634"/>
            <a:ext cx="1378838" cy="369332"/>
          </a:xfrm>
          <a:prstGeom prst="rect">
            <a:avLst/>
          </a:prstGeom>
        </p:spPr>
        <p:txBody>
          <a:bodyPr wrap="square">
            <a:spAutoFit/>
          </a:bodyPr>
          <a:lstStyle/>
          <a:p>
            <a:r>
              <a:rPr lang="sv-SE" dirty="0" err="1"/>
              <a:t>Dubbelsalto</a:t>
            </a:r>
            <a:endParaRPr lang="sv-SE" dirty="0"/>
          </a:p>
        </p:txBody>
      </p:sp>
      <p:sp>
        <p:nvSpPr>
          <p:cNvPr id="25" name="textruta 24">
            <a:extLst>
              <a:ext uri="{FF2B5EF4-FFF2-40B4-BE49-F238E27FC236}">
                <a16:creationId xmlns:a16="http://schemas.microsoft.com/office/drawing/2014/main" id="{CE9CB0C2-40B2-234D-AEBF-DD61E2107CF1}"/>
              </a:ext>
            </a:extLst>
          </p:cNvPr>
          <p:cNvSpPr txBox="1"/>
          <p:nvPr/>
        </p:nvSpPr>
        <p:spPr>
          <a:xfrm>
            <a:off x="5148806" y="824043"/>
            <a:ext cx="6212714" cy="5632311"/>
          </a:xfrm>
          <a:prstGeom prst="rect">
            <a:avLst/>
          </a:prstGeom>
          <a:noFill/>
        </p:spPr>
        <p:txBody>
          <a:bodyPr wrap="square" rtlCol="0">
            <a:spAutoFit/>
          </a:bodyPr>
          <a:lstStyle/>
          <a:p>
            <a:r>
              <a:rPr lang="sv-SE" dirty="0"/>
              <a:t>I GF Örebro så lär vi alltid gymnasterna att börja med god form i sina saltos. Innan vi lär gymnasterna att göra sträckt så lär vi alltid ut pik salto för att sedan öppna den och lägga händerna på låren så det blir en sträckt salto. Vi backar ALLTID om </a:t>
            </a:r>
            <a:r>
              <a:rPr lang="sv-SE" dirty="0" err="1"/>
              <a:t>sträcksalton</a:t>
            </a:r>
            <a:r>
              <a:rPr lang="sv-SE" dirty="0"/>
              <a:t> blir svankig och huvudet ligger på ryggen.</a:t>
            </a:r>
            <a:br>
              <a:rPr lang="sv-SE" dirty="0"/>
            </a:br>
            <a:r>
              <a:rPr lang="sv-SE" dirty="0"/>
              <a:t/>
            </a:r>
            <a:br>
              <a:rPr lang="sv-SE" dirty="0"/>
            </a:br>
            <a:r>
              <a:rPr lang="sv-SE" dirty="0"/>
              <a:t>När vi lär ut skruvar bakåt så sker det ALLTID med raka armar i 360 skruv och 540 skruv. </a:t>
            </a:r>
            <a:br>
              <a:rPr lang="sv-SE" dirty="0"/>
            </a:br>
            <a:r>
              <a:rPr lang="sv-SE" dirty="0"/>
              <a:t/>
            </a:r>
            <a:br>
              <a:rPr lang="sv-SE" dirty="0"/>
            </a:br>
            <a:r>
              <a:rPr lang="sv-SE" dirty="0"/>
              <a:t>Armarna i 360 går halv bakåt genom  ”korridor” sedan halv framåt för att bli en halv – halv </a:t>
            </a:r>
            <a:br>
              <a:rPr lang="sv-SE" dirty="0"/>
            </a:br>
            <a:r>
              <a:rPr lang="sv-SE" dirty="0"/>
              <a:t> </a:t>
            </a:r>
            <a:br>
              <a:rPr lang="sv-SE" dirty="0"/>
            </a:br>
            <a:r>
              <a:rPr lang="sv-SE" dirty="0" err="1"/>
              <a:t>Dubbelskruv</a:t>
            </a:r>
            <a:r>
              <a:rPr lang="sv-SE" dirty="0"/>
              <a:t> kommer utföras halv – blick under armhålan – 540 framåt. I </a:t>
            </a:r>
            <a:r>
              <a:rPr lang="sv-SE" dirty="0" err="1"/>
              <a:t>dubbelskruven</a:t>
            </a:r>
            <a:r>
              <a:rPr lang="sv-SE" dirty="0"/>
              <a:t> har gymnasterna armarna till bröstet. </a:t>
            </a:r>
            <a:br>
              <a:rPr lang="sv-SE" dirty="0"/>
            </a:br>
            <a:r>
              <a:rPr lang="sv-SE" dirty="0"/>
              <a:t/>
            </a:r>
            <a:br>
              <a:rPr lang="sv-SE" dirty="0"/>
            </a:br>
            <a:r>
              <a:rPr lang="sv-SE" dirty="0"/>
              <a:t/>
            </a:r>
            <a:br>
              <a:rPr lang="sv-SE" dirty="0"/>
            </a:br>
            <a:r>
              <a:rPr lang="sv-SE" dirty="0"/>
              <a:t>Använd gärna trampolinen för att gymnasterna skall orka göra många </a:t>
            </a:r>
            <a:r>
              <a:rPr lang="sv-SE" dirty="0" err="1"/>
              <a:t>repetioner</a:t>
            </a:r>
            <a:r>
              <a:rPr lang="sv-SE" dirty="0"/>
              <a:t>.</a:t>
            </a:r>
            <a:br>
              <a:rPr lang="sv-SE" dirty="0"/>
            </a:br>
            <a:r>
              <a:rPr lang="sv-SE" dirty="0"/>
              <a:t/>
            </a:r>
            <a:br>
              <a:rPr lang="sv-SE" dirty="0"/>
            </a:br>
            <a:endParaRPr lang="sv-SE" dirty="0"/>
          </a:p>
        </p:txBody>
      </p:sp>
      <p:sp>
        <p:nvSpPr>
          <p:cNvPr id="29" name="Rektangel 28">
            <a:extLst>
              <a:ext uri="{FF2B5EF4-FFF2-40B4-BE49-F238E27FC236}">
                <a16:creationId xmlns:a16="http://schemas.microsoft.com/office/drawing/2014/main" id="{01FBBBB8-65DF-5B45-A6EF-F2E3111B91F9}"/>
              </a:ext>
            </a:extLst>
          </p:cNvPr>
          <p:cNvSpPr/>
          <p:nvPr/>
        </p:nvSpPr>
        <p:spPr>
          <a:xfrm>
            <a:off x="312631" y="4864539"/>
            <a:ext cx="2361000" cy="369332"/>
          </a:xfrm>
          <a:prstGeom prst="rect">
            <a:avLst/>
          </a:prstGeom>
        </p:spPr>
        <p:txBody>
          <a:bodyPr wrap="square">
            <a:spAutoFit/>
          </a:bodyPr>
          <a:lstStyle/>
          <a:p>
            <a:r>
              <a:rPr lang="sv-SE" dirty="0" err="1"/>
              <a:t>Dubbelsalto</a:t>
            </a:r>
            <a:r>
              <a:rPr lang="sv-SE" dirty="0"/>
              <a:t> med skruv</a:t>
            </a:r>
          </a:p>
        </p:txBody>
      </p:sp>
      <p:sp>
        <p:nvSpPr>
          <p:cNvPr id="26" name="textruta 25">
            <a:extLst>
              <a:ext uri="{FF2B5EF4-FFF2-40B4-BE49-F238E27FC236}">
                <a16:creationId xmlns:a16="http://schemas.microsoft.com/office/drawing/2014/main" id="{469791AF-EA18-B846-9B6C-84CA91B11E95}"/>
              </a:ext>
            </a:extLst>
          </p:cNvPr>
          <p:cNvSpPr txBox="1"/>
          <p:nvPr/>
        </p:nvSpPr>
        <p:spPr>
          <a:xfrm>
            <a:off x="110922" y="5834349"/>
            <a:ext cx="5393849" cy="861774"/>
          </a:xfrm>
          <a:prstGeom prst="rect">
            <a:avLst/>
          </a:prstGeom>
          <a:solidFill>
            <a:srgbClr val="01AFA0"/>
          </a:solidFill>
          <a:ln>
            <a:solidFill>
              <a:schemeClr val="tx1"/>
            </a:solidFill>
          </a:ln>
        </p:spPr>
        <p:txBody>
          <a:bodyPr wrap="none" rtlCol="0">
            <a:spAutoFit/>
          </a:bodyPr>
          <a:lstStyle/>
          <a:p>
            <a:pPr algn="ctr"/>
            <a:r>
              <a:rPr lang="sv-SE" b="1" dirty="0"/>
              <a:t>”MANTRA”</a:t>
            </a:r>
            <a:br>
              <a:rPr lang="sv-SE" b="1" dirty="0"/>
            </a:br>
            <a:r>
              <a:rPr lang="sv-SE" sz="1600" b="1" dirty="0"/>
              <a:t>Sträcksalto med </a:t>
            </a:r>
            <a:r>
              <a:rPr lang="sv-SE" sz="1600" b="1" dirty="0" err="1"/>
              <a:t>helsksruv</a:t>
            </a:r>
            <a:r>
              <a:rPr lang="sv-SE" sz="1600" b="1" dirty="0"/>
              <a:t> sker med RAKA armar.</a:t>
            </a:r>
            <a:br>
              <a:rPr lang="sv-SE" sz="1600" b="1" dirty="0"/>
            </a:br>
            <a:r>
              <a:rPr lang="sv-SE" sz="1600" b="1" dirty="0"/>
              <a:t>Se till att gymnasterna skruvar samma håll framåt som bakåt.</a:t>
            </a:r>
          </a:p>
        </p:txBody>
      </p:sp>
      <p:cxnSp>
        <p:nvCxnSpPr>
          <p:cNvPr id="28" name="Rak 27">
            <a:extLst>
              <a:ext uri="{FF2B5EF4-FFF2-40B4-BE49-F238E27FC236}">
                <a16:creationId xmlns:a16="http://schemas.microsoft.com/office/drawing/2014/main" id="{0AC0C5A3-FEAF-9649-AEA8-139EECD97F02}"/>
              </a:ext>
            </a:extLst>
          </p:cNvPr>
          <p:cNvCxnSpPr>
            <a:cxnSpLocks/>
          </p:cNvCxnSpPr>
          <p:nvPr/>
        </p:nvCxnSpPr>
        <p:spPr>
          <a:xfrm>
            <a:off x="323883" y="5454055"/>
            <a:ext cx="4409840" cy="0"/>
          </a:xfrm>
          <a:prstGeom prst="line">
            <a:avLst/>
          </a:prstGeom>
          <a:ln>
            <a:solidFill>
              <a:srgbClr val="01AFA0"/>
            </a:solidFill>
          </a:ln>
        </p:spPr>
        <p:style>
          <a:lnRef idx="1">
            <a:schemeClr val="accent1"/>
          </a:lnRef>
          <a:fillRef idx="0">
            <a:schemeClr val="accent1"/>
          </a:fillRef>
          <a:effectRef idx="0">
            <a:schemeClr val="accent1"/>
          </a:effectRef>
          <a:fontRef idx="minor">
            <a:schemeClr val="tx1"/>
          </a:fontRef>
        </p:style>
      </p:cxnSp>
      <p:pic>
        <p:nvPicPr>
          <p:cNvPr id="17" name="Picture 1" descr="page1image38188016">
            <a:extLst>
              <a:ext uri="{FF2B5EF4-FFF2-40B4-BE49-F238E27FC236}">
                <a16:creationId xmlns:a16="http://schemas.microsoft.com/office/drawing/2014/main" id="{315F5639-448D-E842-9C12-19B7116763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2773" y="186309"/>
            <a:ext cx="749300" cy="5588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page1image38185488">
            <a:extLst>
              <a:ext uri="{FF2B5EF4-FFF2-40B4-BE49-F238E27FC236}">
                <a16:creationId xmlns:a16="http://schemas.microsoft.com/office/drawing/2014/main" id="{1A06AE63-41B1-1A45-B9D3-E90AC4070B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83" y="285048"/>
            <a:ext cx="596900" cy="4318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page1image38186368">
            <a:extLst>
              <a:ext uri="{FF2B5EF4-FFF2-40B4-BE49-F238E27FC236}">
                <a16:creationId xmlns:a16="http://schemas.microsoft.com/office/drawing/2014/main" id="{9BCFB06D-BC6C-6547-A305-F0F91D5BEF6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7388" y="315407"/>
            <a:ext cx="927100" cy="431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18636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27100" cy="43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75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2799" y="5677664"/>
            <a:ext cx="2263712" cy="839446"/>
          </a:xfrm>
          <a:prstGeom prst="rect">
            <a:avLst/>
          </a:prstGeom>
        </p:spPr>
      </p:pic>
      <p:sp>
        <p:nvSpPr>
          <p:cNvPr id="3" name="Ned 2">
            <a:extLst>
              <a:ext uri="{FF2B5EF4-FFF2-40B4-BE49-F238E27FC236}">
                <a16:creationId xmlns:a16="http://schemas.microsoft.com/office/drawing/2014/main" id="{C1588204-EF57-0B4F-A54B-6D8DEAB2DD94}"/>
              </a:ext>
            </a:extLst>
          </p:cNvPr>
          <p:cNvSpPr/>
          <p:nvPr/>
        </p:nvSpPr>
        <p:spPr>
          <a:xfrm>
            <a:off x="1696413" y="1570092"/>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textruta 4">
            <a:extLst>
              <a:ext uri="{FF2B5EF4-FFF2-40B4-BE49-F238E27FC236}">
                <a16:creationId xmlns:a16="http://schemas.microsoft.com/office/drawing/2014/main" id="{94C48DBE-FE83-AB44-A964-2A2589F89B6D}"/>
              </a:ext>
            </a:extLst>
          </p:cNvPr>
          <p:cNvSpPr txBox="1"/>
          <p:nvPr/>
        </p:nvSpPr>
        <p:spPr>
          <a:xfrm>
            <a:off x="5556652" y="220733"/>
            <a:ext cx="6438100" cy="400110"/>
          </a:xfrm>
          <a:prstGeom prst="rect">
            <a:avLst/>
          </a:prstGeom>
          <a:noFill/>
        </p:spPr>
        <p:txBody>
          <a:bodyPr wrap="square" rtlCol="0">
            <a:spAutoFit/>
          </a:bodyPr>
          <a:lstStyle/>
          <a:p>
            <a:r>
              <a:rPr lang="sv-SE" sz="2000" u="sng" dirty="0">
                <a:solidFill>
                  <a:srgbClr val="01AFA0"/>
                </a:solidFill>
              </a:rPr>
              <a:t>Progressionsschema GF Örebro – Vad kommer före vad.</a:t>
            </a:r>
          </a:p>
        </p:txBody>
      </p:sp>
      <p:sp>
        <p:nvSpPr>
          <p:cNvPr id="12" name="Ned 11">
            <a:extLst>
              <a:ext uri="{FF2B5EF4-FFF2-40B4-BE49-F238E27FC236}">
                <a16:creationId xmlns:a16="http://schemas.microsoft.com/office/drawing/2014/main" id="{B09C2B95-C05C-C940-8BA1-51810C0C493E}"/>
              </a:ext>
            </a:extLst>
          </p:cNvPr>
          <p:cNvSpPr/>
          <p:nvPr/>
        </p:nvSpPr>
        <p:spPr>
          <a:xfrm>
            <a:off x="1696411" y="2765401"/>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Ned 12">
            <a:extLst>
              <a:ext uri="{FF2B5EF4-FFF2-40B4-BE49-F238E27FC236}">
                <a16:creationId xmlns:a16="http://schemas.microsoft.com/office/drawing/2014/main" id="{96B29948-3C7B-2E41-A2B7-50258B2CDE3D}"/>
              </a:ext>
            </a:extLst>
          </p:cNvPr>
          <p:cNvSpPr/>
          <p:nvPr/>
        </p:nvSpPr>
        <p:spPr>
          <a:xfrm>
            <a:off x="1696410" y="3735238"/>
            <a:ext cx="486137" cy="300941"/>
          </a:xfrm>
          <a:prstGeom prst="downArrow">
            <a:avLst/>
          </a:prstGeom>
          <a:solidFill>
            <a:srgbClr val="01AF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ktangel 28">
            <a:extLst>
              <a:ext uri="{FF2B5EF4-FFF2-40B4-BE49-F238E27FC236}">
                <a16:creationId xmlns:a16="http://schemas.microsoft.com/office/drawing/2014/main" id="{01FBBBB8-65DF-5B45-A6EF-F2E3111B91F9}"/>
              </a:ext>
            </a:extLst>
          </p:cNvPr>
          <p:cNvSpPr/>
          <p:nvPr/>
        </p:nvSpPr>
        <p:spPr>
          <a:xfrm>
            <a:off x="1250060" y="1024797"/>
            <a:ext cx="1378838" cy="369332"/>
          </a:xfrm>
          <a:prstGeom prst="rect">
            <a:avLst/>
          </a:prstGeom>
        </p:spPr>
        <p:txBody>
          <a:bodyPr wrap="square">
            <a:spAutoFit/>
          </a:bodyPr>
          <a:lstStyle/>
          <a:p>
            <a:pPr algn="ctr"/>
            <a:r>
              <a:rPr lang="sv-SE" dirty="0" err="1"/>
              <a:t>Dubbelsalto</a:t>
            </a:r>
            <a:endParaRPr lang="sv-SE" dirty="0"/>
          </a:p>
        </p:txBody>
      </p:sp>
      <p:sp>
        <p:nvSpPr>
          <p:cNvPr id="11" name="textruta 10">
            <a:extLst>
              <a:ext uri="{FF2B5EF4-FFF2-40B4-BE49-F238E27FC236}">
                <a16:creationId xmlns:a16="http://schemas.microsoft.com/office/drawing/2014/main" id="{A53E6DC0-4D6F-944D-8207-25553AD798D3}"/>
              </a:ext>
            </a:extLst>
          </p:cNvPr>
          <p:cNvSpPr txBox="1"/>
          <p:nvPr/>
        </p:nvSpPr>
        <p:spPr>
          <a:xfrm>
            <a:off x="5889231" y="818958"/>
            <a:ext cx="5729469" cy="5078313"/>
          </a:xfrm>
          <a:prstGeom prst="rect">
            <a:avLst/>
          </a:prstGeom>
          <a:noFill/>
        </p:spPr>
        <p:txBody>
          <a:bodyPr wrap="square" rtlCol="0">
            <a:spAutoFit/>
          </a:bodyPr>
          <a:lstStyle/>
          <a:p>
            <a:r>
              <a:rPr lang="sv-SE" dirty="0" err="1"/>
              <a:t>Dubbelsalto</a:t>
            </a:r>
            <a:r>
              <a:rPr lang="sv-SE" dirty="0"/>
              <a:t> lärs in genom många stationer &amp; förövningar.</a:t>
            </a:r>
            <a:br>
              <a:rPr lang="sv-SE" dirty="0"/>
            </a:br>
            <a:r>
              <a:rPr lang="sv-SE" dirty="0"/>
              <a:t>Vi ”kastar” inte gymnasterna på </a:t>
            </a:r>
            <a:r>
              <a:rPr lang="sv-SE" dirty="0" err="1"/>
              <a:t>dubbelsalto</a:t>
            </a:r>
            <a:r>
              <a:rPr lang="sv-SE" dirty="0"/>
              <a:t> för att det är kul att snurra. Det tekniska går ALLTID först.</a:t>
            </a:r>
            <a:br>
              <a:rPr lang="sv-SE" dirty="0"/>
            </a:br>
            <a:r>
              <a:rPr lang="sv-SE" dirty="0"/>
              <a:t/>
            </a:r>
            <a:br>
              <a:rPr lang="sv-SE" dirty="0"/>
            </a:br>
            <a:r>
              <a:rPr lang="sv-SE" dirty="0" err="1"/>
              <a:t>Tumbling</a:t>
            </a:r>
            <a:r>
              <a:rPr lang="sv-SE" dirty="0"/>
              <a:t>/</a:t>
            </a:r>
            <a:r>
              <a:rPr lang="sv-SE" dirty="0" err="1"/>
              <a:t>Airtrack</a:t>
            </a:r>
            <a:r>
              <a:rPr lang="sv-SE" dirty="0"/>
              <a:t>: Salto till rygg </a:t>
            </a:r>
            <a:r>
              <a:rPr lang="sv-SE" dirty="0" err="1"/>
              <a:t>bakåtkullerbyta</a:t>
            </a:r>
            <a:r>
              <a:rPr lang="sv-SE" dirty="0"/>
              <a:t> till hög grop/Kil.</a:t>
            </a:r>
            <a:br>
              <a:rPr lang="sv-SE" dirty="0"/>
            </a:br>
            <a:r>
              <a:rPr lang="sv-SE" dirty="0"/>
              <a:t>Trampolinen: Salto till rygg vidare bakåt upp till stå.</a:t>
            </a:r>
            <a:br>
              <a:rPr lang="sv-SE" dirty="0"/>
            </a:br>
            <a:r>
              <a:rPr lang="sv-SE" dirty="0"/>
              <a:t/>
            </a:r>
            <a:br>
              <a:rPr lang="sv-SE" dirty="0"/>
            </a:br>
            <a:r>
              <a:rPr lang="sv-SE" dirty="0"/>
              <a:t>Dubbel </a:t>
            </a:r>
            <a:r>
              <a:rPr lang="sv-SE" dirty="0" err="1"/>
              <a:t>gruperad</a:t>
            </a:r>
            <a:r>
              <a:rPr lang="sv-SE" dirty="0"/>
              <a:t> salto utförs med med händerna på knäna i så stor utsträckning det bara går. Det för att bana in att armarna tar rätt väg in i </a:t>
            </a:r>
            <a:r>
              <a:rPr lang="sv-SE" dirty="0" err="1"/>
              <a:t>salton</a:t>
            </a:r>
            <a:r>
              <a:rPr lang="sv-SE" dirty="0"/>
              <a:t>. </a:t>
            </a:r>
            <a:br>
              <a:rPr lang="sv-SE" dirty="0"/>
            </a:br>
            <a:r>
              <a:rPr lang="sv-SE" dirty="0"/>
              <a:t/>
            </a:r>
            <a:br>
              <a:rPr lang="sv-SE" dirty="0"/>
            </a:br>
            <a:r>
              <a:rPr lang="sv-SE" dirty="0"/>
              <a:t>Vi ser alltid till att de kan dubbelpik innan vi tränar på sträckt. I dubbelsträckt så har vi ALLTID händerna på låren. </a:t>
            </a:r>
            <a:br>
              <a:rPr lang="sv-SE" dirty="0"/>
            </a:br>
            <a:r>
              <a:rPr lang="sv-SE" dirty="0"/>
              <a:t/>
            </a:r>
            <a:br>
              <a:rPr lang="sv-SE" dirty="0"/>
            </a:br>
            <a:r>
              <a:rPr lang="sv-SE" dirty="0"/>
              <a:t>När vi skruvar </a:t>
            </a:r>
            <a:r>
              <a:rPr lang="sv-SE" dirty="0" err="1"/>
              <a:t>dubbelsalto</a:t>
            </a:r>
            <a:r>
              <a:rPr lang="sv-SE" dirty="0"/>
              <a:t> så lär vi ALLTID ut halv – halv och 360 ut innan vi lär ut 360 in , det för att säkerställa att gymnasterna inte ”tjuvar” i starten. </a:t>
            </a:r>
          </a:p>
        </p:txBody>
      </p:sp>
      <p:sp>
        <p:nvSpPr>
          <p:cNvPr id="14" name="textruta 13">
            <a:extLst>
              <a:ext uri="{FF2B5EF4-FFF2-40B4-BE49-F238E27FC236}">
                <a16:creationId xmlns:a16="http://schemas.microsoft.com/office/drawing/2014/main" id="{8CF0F482-BA60-F140-9FB5-CFDEFB06C35D}"/>
              </a:ext>
            </a:extLst>
          </p:cNvPr>
          <p:cNvSpPr txBox="1"/>
          <p:nvPr/>
        </p:nvSpPr>
        <p:spPr>
          <a:xfrm>
            <a:off x="1118099" y="2080682"/>
            <a:ext cx="1642757" cy="646331"/>
          </a:xfrm>
          <a:prstGeom prst="rect">
            <a:avLst/>
          </a:prstGeom>
          <a:noFill/>
        </p:spPr>
        <p:txBody>
          <a:bodyPr wrap="none" rtlCol="0">
            <a:spAutoFit/>
          </a:bodyPr>
          <a:lstStyle/>
          <a:p>
            <a:pPr algn="ctr"/>
            <a:r>
              <a:rPr lang="sv-SE" dirty="0"/>
              <a:t>Dubbelpik salto</a:t>
            </a:r>
            <a:br>
              <a:rPr lang="sv-SE" dirty="0"/>
            </a:br>
            <a:r>
              <a:rPr lang="sv-SE" dirty="0"/>
              <a:t> </a:t>
            </a:r>
          </a:p>
        </p:txBody>
      </p:sp>
      <p:sp>
        <p:nvSpPr>
          <p:cNvPr id="15" name="textruta 14">
            <a:extLst>
              <a:ext uri="{FF2B5EF4-FFF2-40B4-BE49-F238E27FC236}">
                <a16:creationId xmlns:a16="http://schemas.microsoft.com/office/drawing/2014/main" id="{E22806FD-FF12-AB46-B52D-5314DDE1FF60}"/>
              </a:ext>
            </a:extLst>
          </p:cNvPr>
          <p:cNvSpPr txBox="1"/>
          <p:nvPr/>
        </p:nvSpPr>
        <p:spPr>
          <a:xfrm>
            <a:off x="1118099" y="3173449"/>
            <a:ext cx="1489062" cy="369332"/>
          </a:xfrm>
          <a:prstGeom prst="rect">
            <a:avLst/>
          </a:prstGeom>
          <a:noFill/>
        </p:spPr>
        <p:txBody>
          <a:bodyPr wrap="none" rtlCol="0">
            <a:spAutoFit/>
          </a:bodyPr>
          <a:lstStyle/>
          <a:p>
            <a:r>
              <a:rPr lang="sv-SE" dirty="0"/>
              <a:t>Dubbelsträckt</a:t>
            </a:r>
          </a:p>
        </p:txBody>
      </p:sp>
      <p:sp>
        <p:nvSpPr>
          <p:cNvPr id="16" name="textruta 15">
            <a:extLst>
              <a:ext uri="{FF2B5EF4-FFF2-40B4-BE49-F238E27FC236}">
                <a16:creationId xmlns:a16="http://schemas.microsoft.com/office/drawing/2014/main" id="{CD459108-452A-8E42-9826-2BE2DEC862FB}"/>
              </a:ext>
            </a:extLst>
          </p:cNvPr>
          <p:cNvSpPr txBox="1"/>
          <p:nvPr/>
        </p:nvSpPr>
        <p:spPr>
          <a:xfrm>
            <a:off x="828221" y="4339874"/>
            <a:ext cx="2338461" cy="369332"/>
          </a:xfrm>
          <a:prstGeom prst="rect">
            <a:avLst/>
          </a:prstGeom>
          <a:noFill/>
        </p:spPr>
        <p:txBody>
          <a:bodyPr wrap="none" rtlCol="0">
            <a:spAutoFit/>
          </a:bodyPr>
          <a:lstStyle/>
          <a:p>
            <a:r>
              <a:rPr lang="sv-SE" dirty="0" err="1"/>
              <a:t>Dubbelsalto</a:t>
            </a:r>
            <a:r>
              <a:rPr lang="sv-SE" dirty="0"/>
              <a:t> med skruv</a:t>
            </a:r>
          </a:p>
        </p:txBody>
      </p:sp>
      <p:cxnSp>
        <p:nvCxnSpPr>
          <p:cNvPr id="23" name="Rak 22">
            <a:extLst>
              <a:ext uri="{FF2B5EF4-FFF2-40B4-BE49-F238E27FC236}">
                <a16:creationId xmlns:a16="http://schemas.microsoft.com/office/drawing/2014/main" id="{D49B9831-CCC5-4349-BD71-1CE26A75250D}"/>
              </a:ext>
            </a:extLst>
          </p:cNvPr>
          <p:cNvCxnSpPr>
            <a:cxnSpLocks/>
          </p:cNvCxnSpPr>
          <p:nvPr/>
        </p:nvCxnSpPr>
        <p:spPr>
          <a:xfrm>
            <a:off x="289460" y="5524974"/>
            <a:ext cx="5267192" cy="0"/>
          </a:xfrm>
          <a:prstGeom prst="line">
            <a:avLst/>
          </a:prstGeom>
          <a:ln>
            <a:solidFill>
              <a:srgbClr val="01AFA0"/>
            </a:solidFill>
          </a:ln>
        </p:spPr>
        <p:style>
          <a:lnRef idx="1">
            <a:schemeClr val="accent1"/>
          </a:lnRef>
          <a:fillRef idx="0">
            <a:schemeClr val="accent1"/>
          </a:fillRef>
          <a:effectRef idx="0">
            <a:schemeClr val="accent1"/>
          </a:effectRef>
          <a:fontRef idx="minor">
            <a:schemeClr val="tx1"/>
          </a:fontRef>
        </p:style>
      </p:cxnSp>
      <p:sp>
        <p:nvSpPr>
          <p:cNvPr id="18" name="textruta 17">
            <a:extLst>
              <a:ext uri="{FF2B5EF4-FFF2-40B4-BE49-F238E27FC236}">
                <a16:creationId xmlns:a16="http://schemas.microsoft.com/office/drawing/2014/main" id="{58BB0C4E-1173-8A4B-B4E2-F85B01C9884C}"/>
              </a:ext>
            </a:extLst>
          </p:cNvPr>
          <p:cNvSpPr txBox="1"/>
          <p:nvPr/>
        </p:nvSpPr>
        <p:spPr>
          <a:xfrm>
            <a:off x="81115" y="6117911"/>
            <a:ext cx="7309880" cy="1015663"/>
          </a:xfrm>
          <a:prstGeom prst="rect">
            <a:avLst/>
          </a:prstGeom>
          <a:noFill/>
        </p:spPr>
        <p:txBody>
          <a:bodyPr wrap="square" rtlCol="0">
            <a:spAutoFit/>
          </a:bodyPr>
          <a:lstStyle/>
          <a:p>
            <a:r>
              <a:rPr lang="sv-SE" sz="1400" dirty="0"/>
              <a:t>Vid frågor och mer ingående utlärning av teknik kontakta GF Örebros ansvariga </a:t>
            </a:r>
            <a:r>
              <a:rPr lang="sv-SE" sz="1400" dirty="0" err="1"/>
              <a:t>tekniskatränare</a:t>
            </a:r>
            <a:r>
              <a:rPr lang="sv-SE" sz="1400" dirty="0"/>
              <a:t> via mail.</a:t>
            </a:r>
            <a:br>
              <a:rPr lang="sv-SE" sz="1400" dirty="0"/>
            </a:br>
            <a:r>
              <a:rPr lang="sv-SE" sz="1400" dirty="0">
                <a:hlinkClick r:id="rId3"/>
              </a:rPr>
              <a:t>alexander@gforebro.se</a:t>
            </a:r>
            <a:endParaRPr lang="sv-SE" sz="1400" dirty="0"/>
          </a:p>
          <a:p>
            <a:r>
              <a:rPr lang="sv-SE" dirty="0"/>
              <a:t> </a:t>
            </a:r>
          </a:p>
        </p:txBody>
      </p:sp>
      <p:pic>
        <p:nvPicPr>
          <p:cNvPr id="4" name="Picture 1" descr="page1image4291790704">
            <a:extLst>
              <a:ext uri="{FF2B5EF4-FFF2-40B4-BE49-F238E27FC236}">
                <a16:creationId xmlns:a16="http://schemas.microsoft.com/office/drawing/2014/main" id="{0E4FE2CA-9E84-9242-970D-B59EB06D28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6878" y="300460"/>
            <a:ext cx="965200" cy="431800"/>
          </a:xfrm>
          <a:prstGeom prst="rect">
            <a:avLst/>
          </a:prstGeom>
          <a:noFill/>
          <a:extLst>
            <a:ext uri="{909E8E84-426E-40DD-AFC4-6F175D3DCCD1}">
              <a14:hiddenFill xmlns:a14="http://schemas.microsoft.com/office/drawing/2010/main">
                <a:solidFill>
                  <a:srgbClr val="FFFFFF"/>
                </a:solidFill>
              </a14:hiddenFill>
            </a:ext>
          </a:extLst>
        </p:spPr>
      </p:pic>
      <p:sp>
        <p:nvSpPr>
          <p:cNvPr id="22" name="textruta 21">
            <a:extLst>
              <a:ext uri="{FF2B5EF4-FFF2-40B4-BE49-F238E27FC236}">
                <a16:creationId xmlns:a16="http://schemas.microsoft.com/office/drawing/2014/main" id="{AB8FA0E0-C16E-B243-B6F3-5F64AD03D4EE}"/>
              </a:ext>
            </a:extLst>
          </p:cNvPr>
          <p:cNvSpPr txBox="1"/>
          <p:nvPr/>
        </p:nvSpPr>
        <p:spPr>
          <a:xfrm>
            <a:off x="2888004" y="2656281"/>
            <a:ext cx="2874079" cy="584775"/>
          </a:xfrm>
          <a:prstGeom prst="rect">
            <a:avLst/>
          </a:prstGeom>
          <a:solidFill>
            <a:srgbClr val="01AFA0"/>
          </a:solidFill>
          <a:ln>
            <a:solidFill>
              <a:schemeClr val="tx1"/>
            </a:solidFill>
          </a:ln>
        </p:spPr>
        <p:txBody>
          <a:bodyPr wrap="square" rtlCol="0">
            <a:spAutoFit/>
          </a:bodyPr>
          <a:lstStyle/>
          <a:p>
            <a:pPr algn="ctr"/>
            <a:r>
              <a:rPr lang="sv-SE" sz="1600" b="1" dirty="0"/>
              <a:t>En bra kravövning för dubbel:</a:t>
            </a:r>
            <a:br>
              <a:rPr lang="sv-SE" sz="1600" b="1" dirty="0"/>
            </a:br>
            <a:r>
              <a:rPr lang="sv-SE" sz="1600" b="1" dirty="0"/>
              <a:t>Stillastående salto.</a:t>
            </a:r>
          </a:p>
        </p:txBody>
      </p:sp>
    </p:spTree>
    <p:extLst>
      <p:ext uri="{BB962C8B-B14F-4D97-AF65-F5344CB8AC3E}">
        <p14:creationId xmlns:p14="http://schemas.microsoft.com/office/powerpoint/2010/main" val="7819707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A0D5D7B15C97C49B86DA709D2B5B49F" ma:contentTypeVersion="9" ma:contentTypeDescription="Skapa ett nytt dokument." ma:contentTypeScope="" ma:versionID="13fee96fe7ca266cd36783d3c50eb34a">
  <xsd:schema xmlns:xsd="http://www.w3.org/2001/XMLSchema" xmlns:xs="http://www.w3.org/2001/XMLSchema" xmlns:p="http://schemas.microsoft.com/office/2006/metadata/properties" xmlns:ns2="a9d640da-58ee-44aa-95af-f714cbd56faf" xmlns:ns3="8f22a9d0-d8c9-4669-a60a-e051b6dd855b" targetNamespace="http://schemas.microsoft.com/office/2006/metadata/properties" ma:root="true" ma:fieldsID="70066dfb0fb4af5b2e97ec12cceb2ba4" ns2:_="" ns3:_="">
    <xsd:import namespace="a9d640da-58ee-44aa-95af-f714cbd56faf"/>
    <xsd:import namespace="8f22a9d0-d8c9-4669-a60a-e051b6dd855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640da-58ee-44aa-95af-f714cbd56f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22a9d0-d8c9-4669-a60a-e051b6dd855b" elementFormDefault="qualified">
    <xsd:import namespace="http://schemas.microsoft.com/office/2006/documentManagement/types"/>
    <xsd:import namespace="http://schemas.microsoft.com/office/infopath/2007/PartnerControls"/>
    <xsd:element name="SharedWithUsers" ma:index="1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BFB1A9-A57C-4585-9C7E-70FBA44158B0}"/>
</file>

<file path=customXml/itemProps2.xml><?xml version="1.0" encoding="utf-8"?>
<ds:datastoreItem xmlns:ds="http://schemas.openxmlformats.org/officeDocument/2006/customXml" ds:itemID="{C05560FA-79E5-4876-A88E-D1818987CBF0}"/>
</file>

<file path=customXml/itemProps3.xml><?xml version="1.0" encoding="utf-8"?>
<ds:datastoreItem xmlns:ds="http://schemas.openxmlformats.org/officeDocument/2006/customXml" ds:itemID="{8C64983C-1EC0-43FC-AF24-53B863A926F2}"/>
</file>

<file path=docProps/app.xml><?xml version="1.0" encoding="utf-8"?>
<Properties xmlns="http://schemas.openxmlformats.org/officeDocument/2006/extended-properties" xmlns:vt="http://schemas.openxmlformats.org/officeDocument/2006/docPropsVTypes">
  <TotalTime>4554</TotalTime>
  <Words>139</Words>
  <Application>Microsoft Office PowerPoint</Application>
  <PresentationFormat>Bredbild</PresentationFormat>
  <Paragraphs>18</Paragraphs>
  <Slides>3</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Calibri Light</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Ulf Wickberg</dc:creator>
  <cp:lastModifiedBy>Alexandra</cp:lastModifiedBy>
  <cp:revision>38</cp:revision>
  <dcterms:created xsi:type="dcterms:W3CDTF">2019-02-01T19:24:46Z</dcterms:created>
  <dcterms:modified xsi:type="dcterms:W3CDTF">2020-02-17T13:03:57Z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0x0101009A0D5D7B15C97C49B86DA709D2B5B49F</vt:lpwstr>
  </property>
</Properties>
</file>