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4.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256" r:id="rId2"/>
    <p:sldId id="270" r:id="rId3"/>
    <p:sldId id="271" r:id="rId4"/>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AFA0"/>
    <a:srgbClr val="000A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06"/>
  </p:normalViewPr>
  <p:slideViewPr>
    <p:cSldViewPr snapToGrid="0" snapToObjects="1">
      <p:cViewPr varScale="1">
        <p:scale>
          <a:sx n="70" d="100"/>
          <a:sy n="70" d="100"/>
        </p:scale>
        <p:origin x="894" y="66"/>
      </p:cViewPr>
      <p:guideLst/>
    </p:cSldViewPr>
  </p:slideViewPr>
  <p:notesTextViewPr>
    <p:cViewPr>
      <p:scale>
        <a:sx n="1" d="1"/>
        <a:sy n="1" d="1"/>
      </p:scale>
      <p:origin x="0" y="0"/>
    </p:cViewPr>
  </p:notesTextViewPr>
  <p:notesViewPr>
    <p:cSldViewPr snapToGrid="0" snapToObjects="1">
      <p:cViewPr varScale="1">
        <p:scale>
          <a:sx n="117" d="100"/>
          <a:sy n="117" d="100"/>
        </p:scale>
        <p:origin x="2992" y="16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notesMaster" Target="notesMasters/notesMaster1.xml"/><Relationship Id="rId10"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C5865E-9D86-844E-8E0C-20DB5BD63035}" type="datetimeFigureOut">
              <a:rPr lang="sv-SE" smtClean="0"/>
              <a:t>2020-02-17</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2AED94-FB7F-214F-B345-FD6ACDEBA10C}" type="slidenum">
              <a:rPr lang="sv-SE" smtClean="0"/>
              <a:t>‹#›</a:t>
            </a:fld>
            <a:endParaRPr lang="sv-SE"/>
          </a:p>
        </p:txBody>
      </p:sp>
    </p:spTree>
    <p:extLst>
      <p:ext uri="{BB962C8B-B14F-4D97-AF65-F5344CB8AC3E}">
        <p14:creationId xmlns:p14="http://schemas.microsoft.com/office/powerpoint/2010/main" val="8917052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99890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2EC57624-3B92-BA4A-9562-68039FEF300B}" type="datetimeFigureOut">
              <a:rPr lang="sv-SE" smtClean="0"/>
              <a:t>2020-02-17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263B05E-F028-3E42-B556-02E3C3B26494}" type="slidenum">
              <a:rPr lang="sv-SE" smtClean="0"/>
              <a:t>‹#›</a:t>
            </a:fld>
            <a:endParaRPr lang="sv-SE"/>
          </a:p>
        </p:txBody>
      </p:sp>
    </p:spTree>
    <p:extLst>
      <p:ext uri="{BB962C8B-B14F-4D97-AF65-F5344CB8AC3E}">
        <p14:creationId xmlns:p14="http://schemas.microsoft.com/office/powerpoint/2010/main" val="76914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2EC57624-3B92-BA4A-9562-68039FEF300B}" type="datetimeFigureOut">
              <a:rPr lang="sv-SE" smtClean="0"/>
              <a:t>2020-02-17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263B05E-F028-3E42-B556-02E3C3B26494}" type="slidenum">
              <a:rPr lang="sv-SE" smtClean="0"/>
              <a:t>‹#›</a:t>
            </a:fld>
            <a:endParaRPr lang="sv-SE"/>
          </a:p>
        </p:txBody>
      </p:sp>
    </p:spTree>
    <p:extLst>
      <p:ext uri="{BB962C8B-B14F-4D97-AF65-F5344CB8AC3E}">
        <p14:creationId xmlns:p14="http://schemas.microsoft.com/office/powerpoint/2010/main" val="2066195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2EC57624-3B92-BA4A-9562-68039FEF300B}" type="datetimeFigureOut">
              <a:rPr lang="sv-SE" smtClean="0"/>
              <a:t>2020-02-17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263B05E-F028-3E42-B556-02E3C3B26494}" type="slidenum">
              <a:rPr lang="sv-SE" smtClean="0"/>
              <a:t>‹#›</a:t>
            </a:fld>
            <a:endParaRPr lang="sv-SE"/>
          </a:p>
        </p:txBody>
      </p:sp>
    </p:spTree>
    <p:extLst>
      <p:ext uri="{BB962C8B-B14F-4D97-AF65-F5344CB8AC3E}">
        <p14:creationId xmlns:p14="http://schemas.microsoft.com/office/powerpoint/2010/main" val="1107843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2EC57624-3B92-BA4A-9562-68039FEF300B}" type="datetimeFigureOut">
              <a:rPr lang="sv-SE" smtClean="0"/>
              <a:t>2020-02-17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263B05E-F028-3E42-B556-02E3C3B26494}" type="slidenum">
              <a:rPr lang="sv-SE" smtClean="0"/>
              <a:t>‹#›</a:t>
            </a:fld>
            <a:endParaRPr lang="sv-SE"/>
          </a:p>
        </p:txBody>
      </p:sp>
    </p:spTree>
    <p:extLst>
      <p:ext uri="{BB962C8B-B14F-4D97-AF65-F5344CB8AC3E}">
        <p14:creationId xmlns:p14="http://schemas.microsoft.com/office/powerpoint/2010/main" val="846720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2EC57624-3B92-BA4A-9562-68039FEF300B}" type="datetimeFigureOut">
              <a:rPr lang="sv-SE" smtClean="0"/>
              <a:t>2020-02-17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3263B05E-F028-3E42-B556-02E3C3B26494}" type="slidenum">
              <a:rPr lang="sv-SE" smtClean="0"/>
              <a:t>‹#›</a:t>
            </a:fld>
            <a:endParaRPr lang="sv-SE"/>
          </a:p>
        </p:txBody>
      </p:sp>
    </p:spTree>
    <p:extLst>
      <p:ext uri="{BB962C8B-B14F-4D97-AF65-F5344CB8AC3E}">
        <p14:creationId xmlns:p14="http://schemas.microsoft.com/office/powerpoint/2010/main" val="1602680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2EC57624-3B92-BA4A-9562-68039FEF300B}" type="datetimeFigureOut">
              <a:rPr lang="sv-SE" smtClean="0"/>
              <a:t>2020-02-17</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3263B05E-F028-3E42-B556-02E3C3B26494}" type="slidenum">
              <a:rPr lang="sv-SE" smtClean="0"/>
              <a:t>‹#›</a:t>
            </a:fld>
            <a:endParaRPr lang="sv-SE"/>
          </a:p>
        </p:txBody>
      </p:sp>
    </p:spTree>
    <p:extLst>
      <p:ext uri="{BB962C8B-B14F-4D97-AF65-F5344CB8AC3E}">
        <p14:creationId xmlns:p14="http://schemas.microsoft.com/office/powerpoint/2010/main" val="368754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2EC57624-3B92-BA4A-9562-68039FEF300B}" type="datetimeFigureOut">
              <a:rPr lang="sv-SE" smtClean="0"/>
              <a:t>2020-02-17</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3263B05E-F028-3E42-B556-02E3C3B26494}" type="slidenum">
              <a:rPr lang="sv-SE" smtClean="0"/>
              <a:t>‹#›</a:t>
            </a:fld>
            <a:endParaRPr lang="sv-SE"/>
          </a:p>
        </p:txBody>
      </p:sp>
    </p:spTree>
    <p:extLst>
      <p:ext uri="{BB962C8B-B14F-4D97-AF65-F5344CB8AC3E}">
        <p14:creationId xmlns:p14="http://schemas.microsoft.com/office/powerpoint/2010/main" val="11529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2EC57624-3B92-BA4A-9562-68039FEF300B}" type="datetimeFigureOut">
              <a:rPr lang="sv-SE" smtClean="0"/>
              <a:t>2020-02-17</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3263B05E-F028-3E42-B556-02E3C3B26494}" type="slidenum">
              <a:rPr lang="sv-SE" smtClean="0"/>
              <a:t>‹#›</a:t>
            </a:fld>
            <a:endParaRPr lang="sv-SE"/>
          </a:p>
        </p:txBody>
      </p:sp>
    </p:spTree>
    <p:extLst>
      <p:ext uri="{BB962C8B-B14F-4D97-AF65-F5344CB8AC3E}">
        <p14:creationId xmlns:p14="http://schemas.microsoft.com/office/powerpoint/2010/main" val="509753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2EC57624-3B92-BA4A-9562-68039FEF300B}" type="datetimeFigureOut">
              <a:rPr lang="sv-SE" smtClean="0"/>
              <a:t>2020-02-17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3263B05E-F028-3E42-B556-02E3C3B26494}" type="slidenum">
              <a:rPr lang="sv-SE" smtClean="0"/>
              <a:t>‹#›</a:t>
            </a:fld>
            <a:endParaRPr lang="sv-SE"/>
          </a:p>
        </p:txBody>
      </p:sp>
    </p:spTree>
    <p:extLst>
      <p:ext uri="{BB962C8B-B14F-4D97-AF65-F5344CB8AC3E}">
        <p14:creationId xmlns:p14="http://schemas.microsoft.com/office/powerpoint/2010/main" val="1109344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2EC57624-3B92-BA4A-9562-68039FEF300B}" type="datetimeFigureOut">
              <a:rPr lang="sv-SE" smtClean="0"/>
              <a:t>2020-02-17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3263B05E-F028-3E42-B556-02E3C3B26494}" type="slidenum">
              <a:rPr lang="sv-SE" smtClean="0"/>
              <a:t>‹#›</a:t>
            </a:fld>
            <a:endParaRPr lang="sv-SE"/>
          </a:p>
        </p:txBody>
      </p:sp>
    </p:spTree>
    <p:extLst>
      <p:ext uri="{BB962C8B-B14F-4D97-AF65-F5344CB8AC3E}">
        <p14:creationId xmlns:p14="http://schemas.microsoft.com/office/powerpoint/2010/main" val="297332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C57624-3B92-BA4A-9562-68039FEF300B}" type="datetimeFigureOut">
              <a:rPr lang="sv-SE" smtClean="0"/>
              <a:t>2020-02-17</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63B05E-F028-3E42-B556-02E3C3B26494}" type="slidenum">
              <a:rPr lang="sv-SE" smtClean="0"/>
              <a:t>‹#›</a:t>
            </a:fld>
            <a:endParaRPr lang="sv-SE"/>
          </a:p>
        </p:txBody>
      </p:sp>
    </p:spTree>
    <p:extLst>
      <p:ext uri="{BB962C8B-B14F-4D97-AF65-F5344CB8AC3E}">
        <p14:creationId xmlns:p14="http://schemas.microsoft.com/office/powerpoint/2010/main" val="2139517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hyperlink" Target="mailto:alexander@gforebro.s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lumMod val="95000"/>
            <a:lumOff val="5000"/>
          </a:schemeClr>
        </a:solidFill>
        <a:effectLst/>
      </p:bgPr>
    </p:bg>
    <p:spTree>
      <p:nvGrpSpPr>
        <p:cNvPr id="1" name=""/>
        <p:cNvGrpSpPr/>
        <p:nvPr/>
      </p:nvGrpSpPr>
      <p:grpSpPr>
        <a:xfrm>
          <a:off x="0" y="0"/>
          <a:ext cx="0" cy="0"/>
          <a:chOff x="0" y="0"/>
          <a:chExt cx="0" cy="0"/>
        </a:xfrm>
      </p:grpSpPr>
      <p:pic>
        <p:nvPicPr>
          <p:cNvPr id="8" name="Bildobjekt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31279" y="1079958"/>
            <a:ext cx="6929442" cy="2569627"/>
          </a:xfrm>
          <a:prstGeom prst="rect">
            <a:avLst/>
          </a:prstGeom>
        </p:spPr>
      </p:pic>
      <p:sp>
        <p:nvSpPr>
          <p:cNvPr id="2" name="textruta 1">
            <a:extLst>
              <a:ext uri="{FF2B5EF4-FFF2-40B4-BE49-F238E27FC236}">
                <a16:creationId xmlns:a16="http://schemas.microsoft.com/office/drawing/2014/main" id="{7323D8D1-47A6-6041-934C-D1A74BFC421B}"/>
              </a:ext>
            </a:extLst>
          </p:cNvPr>
          <p:cNvSpPr txBox="1"/>
          <p:nvPr/>
        </p:nvSpPr>
        <p:spPr>
          <a:xfrm>
            <a:off x="4773682" y="4668988"/>
            <a:ext cx="2644635" cy="923330"/>
          </a:xfrm>
          <a:prstGeom prst="rect">
            <a:avLst/>
          </a:prstGeom>
          <a:noFill/>
        </p:spPr>
        <p:txBody>
          <a:bodyPr wrap="none" rtlCol="0">
            <a:spAutoFit/>
          </a:bodyPr>
          <a:lstStyle/>
          <a:p>
            <a:pPr algn="ctr"/>
            <a:r>
              <a:rPr lang="sv-SE" dirty="0">
                <a:solidFill>
                  <a:srgbClr val="01AFA0"/>
                </a:solidFill>
              </a:rPr>
              <a:t>Så här gör vi i GF ÖREBRO </a:t>
            </a:r>
            <a:br>
              <a:rPr lang="sv-SE" dirty="0">
                <a:solidFill>
                  <a:srgbClr val="01AFA0"/>
                </a:solidFill>
              </a:rPr>
            </a:br>
            <a:r>
              <a:rPr lang="sv-SE" dirty="0">
                <a:solidFill>
                  <a:srgbClr val="01AFA0"/>
                </a:solidFill>
              </a:rPr>
              <a:t/>
            </a:r>
            <a:br>
              <a:rPr lang="sv-SE" dirty="0">
                <a:solidFill>
                  <a:srgbClr val="01AFA0"/>
                </a:solidFill>
              </a:rPr>
            </a:br>
            <a:r>
              <a:rPr lang="sv-SE" dirty="0">
                <a:solidFill>
                  <a:srgbClr val="01AFA0"/>
                </a:solidFill>
              </a:rPr>
              <a:t>Skruvar &amp; dubblar</a:t>
            </a:r>
          </a:p>
        </p:txBody>
      </p:sp>
    </p:spTree>
    <p:extLst>
      <p:ext uri="{BB962C8B-B14F-4D97-AF65-F5344CB8AC3E}">
        <p14:creationId xmlns:p14="http://schemas.microsoft.com/office/powerpoint/2010/main" val="1732658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objekt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23143" y="5829591"/>
            <a:ext cx="2263712" cy="839446"/>
          </a:xfrm>
          <a:prstGeom prst="rect">
            <a:avLst/>
          </a:prstGeom>
        </p:spPr>
      </p:pic>
      <p:sp>
        <p:nvSpPr>
          <p:cNvPr id="3" name="Ned 2">
            <a:extLst>
              <a:ext uri="{FF2B5EF4-FFF2-40B4-BE49-F238E27FC236}">
                <a16:creationId xmlns:a16="http://schemas.microsoft.com/office/drawing/2014/main" id="{C1588204-EF57-0B4F-A54B-6D8DEAB2DD94}"/>
              </a:ext>
            </a:extLst>
          </p:cNvPr>
          <p:cNvSpPr/>
          <p:nvPr/>
        </p:nvSpPr>
        <p:spPr>
          <a:xfrm>
            <a:off x="1250063" y="1504974"/>
            <a:ext cx="486137" cy="300941"/>
          </a:xfrm>
          <a:prstGeom prst="downArrow">
            <a:avLst/>
          </a:prstGeom>
          <a:solidFill>
            <a:srgbClr val="01AFA0"/>
          </a:solidFill>
          <a:ln>
            <a:solidFill>
              <a:srgbClr val="01AF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textruta 3">
            <a:extLst>
              <a:ext uri="{FF2B5EF4-FFF2-40B4-BE49-F238E27FC236}">
                <a16:creationId xmlns:a16="http://schemas.microsoft.com/office/drawing/2014/main" id="{91C30D52-80B9-E249-9D34-1FBF8DAB2A0D}"/>
              </a:ext>
            </a:extLst>
          </p:cNvPr>
          <p:cNvSpPr txBox="1"/>
          <p:nvPr/>
        </p:nvSpPr>
        <p:spPr>
          <a:xfrm>
            <a:off x="136000" y="902825"/>
            <a:ext cx="3200401" cy="369332"/>
          </a:xfrm>
          <a:prstGeom prst="rect">
            <a:avLst/>
          </a:prstGeom>
          <a:noFill/>
        </p:spPr>
        <p:txBody>
          <a:bodyPr wrap="square" rtlCol="0">
            <a:spAutoFit/>
          </a:bodyPr>
          <a:lstStyle/>
          <a:p>
            <a:r>
              <a:rPr lang="sv-SE" dirty="0"/>
              <a:t>Grupperad - </a:t>
            </a:r>
            <a:r>
              <a:rPr lang="sv-SE" dirty="0" err="1"/>
              <a:t>Pikvolt</a:t>
            </a:r>
            <a:r>
              <a:rPr lang="sv-SE" dirty="0"/>
              <a:t> - </a:t>
            </a:r>
            <a:r>
              <a:rPr lang="sv-SE" dirty="0" err="1"/>
              <a:t>Sträcktvolt</a:t>
            </a:r>
            <a:endParaRPr lang="sv-SE" dirty="0"/>
          </a:p>
        </p:txBody>
      </p:sp>
      <p:sp>
        <p:nvSpPr>
          <p:cNvPr id="5" name="textruta 4">
            <a:extLst>
              <a:ext uri="{FF2B5EF4-FFF2-40B4-BE49-F238E27FC236}">
                <a16:creationId xmlns:a16="http://schemas.microsoft.com/office/drawing/2014/main" id="{94C48DBE-FE83-AB44-A964-2A2589F89B6D}"/>
              </a:ext>
            </a:extLst>
          </p:cNvPr>
          <p:cNvSpPr txBox="1"/>
          <p:nvPr/>
        </p:nvSpPr>
        <p:spPr>
          <a:xfrm>
            <a:off x="5220986" y="211250"/>
            <a:ext cx="5967714" cy="400110"/>
          </a:xfrm>
          <a:prstGeom prst="rect">
            <a:avLst/>
          </a:prstGeom>
          <a:noFill/>
        </p:spPr>
        <p:txBody>
          <a:bodyPr wrap="square" rtlCol="0">
            <a:spAutoFit/>
          </a:bodyPr>
          <a:lstStyle/>
          <a:p>
            <a:r>
              <a:rPr lang="sv-SE" sz="2000" u="sng" dirty="0">
                <a:solidFill>
                  <a:srgbClr val="01AFA0"/>
                </a:solidFill>
              </a:rPr>
              <a:t>Progressionsschema GF Örebro – Vad kommer före vad.</a:t>
            </a:r>
          </a:p>
        </p:txBody>
      </p:sp>
      <p:sp>
        <p:nvSpPr>
          <p:cNvPr id="7" name="textruta 6">
            <a:extLst>
              <a:ext uri="{FF2B5EF4-FFF2-40B4-BE49-F238E27FC236}">
                <a16:creationId xmlns:a16="http://schemas.microsoft.com/office/drawing/2014/main" id="{B1EDC13B-875F-9940-A6DD-80F6A0CB72A5}"/>
              </a:ext>
            </a:extLst>
          </p:cNvPr>
          <p:cNvSpPr txBox="1"/>
          <p:nvPr/>
        </p:nvSpPr>
        <p:spPr>
          <a:xfrm>
            <a:off x="142752" y="2038731"/>
            <a:ext cx="4579719" cy="923330"/>
          </a:xfrm>
          <a:prstGeom prst="rect">
            <a:avLst/>
          </a:prstGeom>
          <a:noFill/>
        </p:spPr>
        <p:txBody>
          <a:bodyPr wrap="square" rtlCol="0">
            <a:spAutoFit/>
          </a:bodyPr>
          <a:lstStyle/>
          <a:p>
            <a:r>
              <a:rPr lang="sv-SE" dirty="0" err="1"/>
              <a:t>Pikvolt</a:t>
            </a:r>
            <a:r>
              <a:rPr lang="sv-SE" dirty="0"/>
              <a:t> 180°          </a:t>
            </a:r>
            <a:r>
              <a:rPr lang="sv-SE" dirty="0" err="1"/>
              <a:t>Sträcktvolt</a:t>
            </a:r>
            <a:r>
              <a:rPr lang="sv-SE" dirty="0"/>
              <a:t> 180°</a:t>
            </a:r>
            <a:br>
              <a:rPr lang="sv-SE" dirty="0"/>
            </a:br>
            <a:r>
              <a:rPr lang="sv-SE" dirty="0" err="1"/>
              <a:t>Pikvolt</a:t>
            </a:r>
            <a:r>
              <a:rPr lang="sv-SE" dirty="0"/>
              <a:t> 360°          </a:t>
            </a:r>
            <a:r>
              <a:rPr lang="sv-SE" dirty="0" err="1"/>
              <a:t>Sträcktvolt</a:t>
            </a:r>
            <a:r>
              <a:rPr lang="sv-SE" dirty="0"/>
              <a:t> 360°</a:t>
            </a:r>
            <a:br>
              <a:rPr lang="sv-SE" dirty="0"/>
            </a:br>
            <a:r>
              <a:rPr lang="sv-SE" dirty="0" err="1"/>
              <a:t>Pikvolt</a:t>
            </a:r>
            <a:r>
              <a:rPr lang="sv-SE" dirty="0"/>
              <a:t> 540°.         </a:t>
            </a:r>
            <a:r>
              <a:rPr lang="sv-SE" dirty="0" err="1"/>
              <a:t>Sträcktvolt</a:t>
            </a:r>
            <a:r>
              <a:rPr lang="sv-SE" dirty="0"/>
              <a:t> 540° - 720 - 900°</a:t>
            </a:r>
          </a:p>
        </p:txBody>
      </p:sp>
      <p:sp>
        <p:nvSpPr>
          <p:cNvPr id="6" name="Höger 5">
            <a:extLst>
              <a:ext uri="{FF2B5EF4-FFF2-40B4-BE49-F238E27FC236}">
                <a16:creationId xmlns:a16="http://schemas.microsoft.com/office/drawing/2014/main" id="{5705434F-D61F-BF41-A99C-C298FCC0EC7D}"/>
              </a:ext>
            </a:extLst>
          </p:cNvPr>
          <p:cNvSpPr/>
          <p:nvPr/>
        </p:nvSpPr>
        <p:spPr>
          <a:xfrm>
            <a:off x="1423686" y="2131594"/>
            <a:ext cx="312514" cy="183606"/>
          </a:xfrm>
          <a:prstGeom prst="rightArrow">
            <a:avLst/>
          </a:prstGeom>
          <a:solidFill>
            <a:srgbClr val="01AF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Höger 8">
            <a:extLst>
              <a:ext uri="{FF2B5EF4-FFF2-40B4-BE49-F238E27FC236}">
                <a16:creationId xmlns:a16="http://schemas.microsoft.com/office/drawing/2014/main" id="{AEB7E4B0-021B-4349-B620-A81A9A572A9F}"/>
              </a:ext>
            </a:extLst>
          </p:cNvPr>
          <p:cNvSpPr/>
          <p:nvPr/>
        </p:nvSpPr>
        <p:spPr>
          <a:xfrm>
            <a:off x="1423686" y="2388883"/>
            <a:ext cx="312514" cy="183606"/>
          </a:xfrm>
          <a:prstGeom prst="rightArrow">
            <a:avLst/>
          </a:prstGeom>
          <a:solidFill>
            <a:srgbClr val="01AF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Höger 9">
            <a:extLst>
              <a:ext uri="{FF2B5EF4-FFF2-40B4-BE49-F238E27FC236}">
                <a16:creationId xmlns:a16="http://schemas.microsoft.com/office/drawing/2014/main" id="{EFB412E8-4AB1-3D4A-8FD3-8FD55A39FCCE}"/>
              </a:ext>
            </a:extLst>
          </p:cNvPr>
          <p:cNvSpPr/>
          <p:nvPr/>
        </p:nvSpPr>
        <p:spPr>
          <a:xfrm>
            <a:off x="1423686" y="2677059"/>
            <a:ext cx="312514" cy="183606"/>
          </a:xfrm>
          <a:prstGeom prst="rightArrow">
            <a:avLst/>
          </a:prstGeom>
          <a:solidFill>
            <a:srgbClr val="01AF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Ned 11">
            <a:extLst>
              <a:ext uri="{FF2B5EF4-FFF2-40B4-BE49-F238E27FC236}">
                <a16:creationId xmlns:a16="http://schemas.microsoft.com/office/drawing/2014/main" id="{B09C2B95-C05C-C940-8BA1-51810C0C493E}"/>
              </a:ext>
            </a:extLst>
          </p:cNvPr>
          <p:cNvSpPr/>
          <p:nvPr/>
        </p:nvSpPr>
        <p:spPr>
          <a:xfrm>
            <a:off x="1250063" y="3194877"/>
            <a:ext cx="486137" cy="300941"/>
          </a:xfrm>
          <a:prstGeom prst="downArrow">
            <a:avLst/>
          </a:prstGeom>
          <a:solidFill>
            <a:srgbClr val="01AF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Ned 12">
            <a:extLst>
              <a:ext uri="{FF2B5EF4-FFF2-40B4-BE49-F238E27FC236}">
                <a16:creationId xmlns:a16="http://schemas.microsoft.com/office/drawing/2014/main" id="{96B29948-3C7B-2E41-A2B7-50258B2CDE3D}"/>
              </a:ext>
            </a:extLst>
          </p:cNvPr>
          <p:cNvSpPr/>
          <p:nvPr/>
        </p:nvSpPr>
        <p:spPr>
          <a:xfrm>
            <a:off x="1250063" y="4262391"/>
            <a:ext cx="486137" cy="300941"/>
          </a:xfrm>
          <a:prstGeom prst="downArrow">
            <a:avLst/>
          </a:prstGeom>
          <a:solidFill>
            <a:srgbClr val="01AF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Rektangel 7">
            <a:extLst>
              <a:ext uri="{FF2B5EF4-FFF2-40B4-BE49-F238E27FC236}">
                <a16:creationId xmlns:a16="http://schemas.microsoft.com/office/drawing/2014/main" id="{E529DFBF-AF41-2144-A7DE-2EBD05CE81B2}"/>
              </a:ext>
            </a:extLst>
          </p:cNvPr>
          <p:cNvSpPr/>
          <p:nvPr/>
        </p:nvSpPr>
        <p:spPr>
          <a:xfrm>
            <a:off x="803712" y="3728634"/>
            <a:ext cx="1378838" cy="369332"/>
          </a:xfrm>
          <a:prstGeom prst="rect">
            <a:avLst/>
          </a:prstGeom>
        </p:spPr>
        <p:txBody>
          <a:bodyPr wrap="square">
            <a:spAutoFit/>
          </a:bodyPr>
          <a:lstStyle/>
          <a:p>
            <a:r>
              <a:rPr lang="sv-SE" dirty="0"/>
              <a:t>Dubbelvolt</a:t>
            </a:r>
          </a:p>
        </p:txBody>
      </p:sp>
      <p:pic>
        <p:nvPicPr>
          <p:cNvPr id="1025" name="Picture 1" descr="page1image3572233728">
            <a:extLst>
              <a:ext uri="{FF2B5EF4-FFF2-40B4-BE49-F238E27FC236}">
                <a16:creationId xmlns:a16="http://schemas.microsoft.com/office/drawing/2014/main" id="{54BB3CB5-7D7E-B443-B23F-064DCAD869B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90484" y="354617"/>
            <a:ext cx="660400" cy="431800"/>
          </a:xfrm>
          <a:prstGeom prst="rect">
            <a:avLst/>
          </a:prstGeom>
          <a:noFill/>
          <a:extLst>
            <a:ext uri="{909E8E84-426E-40DD-AFC4-6F175D3DCCD1}">
              <a14:hiddenFill xmlns:a14="http://schemas.microsoft.com/office/drawing/2010/main">
                <a:solidFill>
                  <a:srgbClr val="FFFFFF"/>
                </a:solidFill>
              </a14:hiddenFill>
            </a:ext>
          </a:extLst>
        </p:spPr>
      </p:pic>
      <p:sp>
        <p:nvSpPr>
          <p:cNvPr id="25" name="textruta 24">
            <a:extLst>
              <a:ext uri="{FF2B5EF4-FFF2-40B4-BE49-F238E27FC236}">
                <a16:creationId xmlns:a16="http://schemas.microsoft.com/office/drawing/2014/main" id="{CE9CB0C2-40B2-234D-AEBF-DD61E2107CF1}"/>
              </a:ext>
            </a:extLst>
          </p:cNvPr>
          <p:cNvSpPr txBox="1"/>
          <p:nvPr/>
        </p:nvSpPr>
        <p:spPr>
          <a:xfrm>
            <a:off x="5148806" y="824043"/>
            <a:ext cx="6212714" cy="5355312"/>
          </a:xfrm>
          <a:prstGeom prst="rect">
            <a:avLst/>
          </a:prstGeom>
          <a:noFill/>
        </p:spPr>
        <p:txBody>
          <a:bodyPr wrap="square" rtlCol="0">
            <a:spAutoFit/>
          </a:bodyPr>
          <a:lstStyle/>
          <a:p>
            <a:r>
              <a:rPr lang="sv-SE" dirty="0"/>
              <a:t>I GF Örebro så lär vi alltid gymnasterna att skruva från pik innan de skruvar sina sträckta frivolter , det för att säkerställa förståelse av skruv och motverka tidiga skruvar.</a:t>
            </a:r>
            <a:br>
              <a:rPr lang="sv-SE" dirty="0"/>
            </a:br>
            <a:r>
              <a:rPr lang="sv-SE" dirty="0"/>
              <a:t/>
            </a:r>
            <a:br>
              <a:rPr lang="sv-SE" dirty="0"/>
            </a:br>
            <a:r>
              <a:rPr lang="sv-SE" dirty="0"/>
              <a:t>I sträckt position:</a:t>
            </a:r>
            <a:br>
              <a:rPr lang="sv-SE" dirty="0"/>
            </a:br>
            <a:r>
              <a:rPr lang="sv-SE" dirty="0"/>
              <a:t>”T position” på armar innan skruv undviks ,tänk mer Y position.</a:t>
            </a:r>
            <a:br>
              <a:rPr lang="sv-SE" dirty="0"/>
            </a:br>
            <a:r>
              <a:rPr lang="sv-SE" dirty="0"/>
              <a:t/>
            </a:r>
            <a:br>
              <a:rPr lang="sv-SE" dirty="0"/>
            </a:br>
            <a:r>
              <a:rPr lang="sv-SE" dirty="0"/>
              <a:t>Dubblar snurras efter gymnasten behärskar sträckt 540/720 skruv. Vi tränar inför dubblar till hög grop/mattberg , Armarna går aldrig upp mellan volten och kullerbyttan. </a:t>
            </a:r>
            <a:br>
              <a:rPr lang="sv-SE" dirty="0"/>
            </a:br>
            <a:r>
              <a:rPr lang="sv-SE" dirty="0"/>
              <a:t/>
            </a:r>
            <a:br>
              <a:rPr lang="sv-SE" dirty="0"/>
            </a:br>
            <a:r>
              <a:rPr lang="sv-SE" dirty="0"/>
              <a:t>När vi tränar dubblar så undviker vi att </a:t>
            </a:r>
            <a:r>
              <a:rPr lang="sv-SE" dirty="0" err="1"/>
              <a:t>inbaningspassa</a:t>
            </a:r>
            <a:r>
              <a:rPr lang="sv-SE"/>
              <a:t> till </a:t>
            </a:r>
            <a:r>
              <a:rPr lang="sv-SE" dirty="0"/>
              <a:t>landningshöjd. </a:t>
            </a:r>
            <a:r>
              <a:rPr lang="sv-SE" dirty="0" err="1"/>
              <a:t>Inbaningspass</a:t>
            </a:r>
            <a:r>
              <a:rPr lang="sv-SE" dirty="0"/>
              <a:t> sker till uppbyggt, gärna i lutande plan eller i kilen. </a:t>
            </a:r>
            <a:br>
              <a:rPr lang="sv-SE" dirty="0"/>
            </a:br>
            <a:r>
              <a:rPr lang="sv-SE" dirty="0"/>
              <a:t/>
            </a:r>
            <a:br>
              <a:rPr lang="sv-SE" dirty="0"/>
            </a:br>
            <a:r>
              <a:rPr lang="sv-SE" dirty="0"/>
              <a:t>Använd gärna trampolinen för att gymnasterna skall orka göra många repetitioner</a:t>
            </a:r>
            <a:br>
              <a:rPr lang="sv-SE" dirty="0"/>
            </a:br>
            <a:r>
              <a:rPr lang="sv-SE" dirty="0"/>
              <a:t/>
            </a:r>
            <a:br>
              <a:rPr lang="sv-SE" dirty="0"/>
            </a:br>
            <a:endParaRPr lang="sv-SE" dirty="0"/>
          </a:p>
        </p:txBody>
      </p:sp>
      <p:pic>
        <p:nvPicPr>
          <p:cNvPr id="1026" name="Picture 2" descr="page1image3572231712">
            <a:extLst>
              <a:ext uri="{FF2B5EF4-FFF2-40B4-BE49-F238E27FC236}">
                <a16:creationId xmlns:a16="http://schemas.microsoft.com/office/drawing/2014/main" id="{9A8FB67D-357F-324D-9174-5747EE85BDA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3749" y="417643"/>
            <a:ext cx="660400" cy="38743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page1image3572230752">
            <a:extLst>
              <a:ext uri="{FF2B5EF4-FFF2-40B4-BE49-F238E27FC236}">
                <a16:creationId xmlns:a16="http://schemas.microsoft.com/office/drawing/2014/main" id="{1E012AC6-12B1-EF4D-823E-0E7BD4825CC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2914" y="417643"/>
            <a:ext cx="444500" cy="406400"/>
          </a:xfrm>
          <a:prstGeom prst="rect">
            <a:avLst/>
          </a:prstGeom>
          <a:noFill/>
          <a:extLst>
            <a:ext uri="{909E8E84-426E-40DD-AFC4-6F175D3DCCD1}">
              <a14:hiddenFill xmlns:a14="http://schemas.microsoft.com/office/drawing/2010/main">
                <a:solidFill>
                  <a:srgbClr val="FFFFFF"/>
                </a:solidFill>
              </a14:hiddenFill>
            </a:ext>
          </a:extLst>
        </p:spPr>
      </p:pic>
      <p:sp>
        <p:nvSpPr>
          <p:cNvPr id="29" name="Rektangel 28">
            <a:extLst>
              <a:ext uri="{FF2B5EF4-FFF2-40B4-BE49-F238E27FC236}">
                <a16:creationId xmlns:a16="http://schemas.microsoft.com/office/drawing/2014/main" id="{01FBBBB8-65DF-5B45-A6EF-F2E3111B91F9}"/>
              </a:ext>
            </a:extLst>
          </p:cNvPr>
          <p:cNvSpPr/>
          <p:nvPr/>
        </p:nvSpPr>
        <p:spPr>
          <a:xfrm>
            <a:off x="312631" y="4864539"/>
            <a:ext cx="2361000" cy="369332"/>
          </a:xfrm>
          <a:prstGeom prst="rect">
            <a:avLst/>
          </a:prstGeom>
        </p:spPr>
        <p:txBody>
          <a:bodyPr wrap="square">
            <a:spAutoFit/>
          </a:bodyPr>
          <a:lstStyle/>
          <a:p>
            <a:r>
              <a:rPr lang="sv-SE" dirty="0"/>
              <a:t>Dubbelvolt med skruv</a:t>
            </a:r>
          </a:p>
        </p:txBody>
      </p:sp>
      <p:sp>
        <p:nvSpPr>
          <p:cNvPr id="26" name="textruta 25">
            <a:extLst>
              <a:ext uri="{FF2B5EF4-FFF2-40B4-BE49-F238E27FC236}">
                <a16:creationId xmlns:a16="http://schemas.microsoft.com/office/drawing/2014/main" id="{469791AF-EA18-B846-9B6C-84CA91B11E95}"/>
              </a:ext>
            </a:extLst>
          </p:cNvPr>
          <p:cNvSpPr txBox="1"/>
          <p:nvPr/>
        </p:nvSpPr>
        <p:spPr>
          <a:xfrm>
            <a:off x="326238" y="5774221"/>
            <a:ext cx="4269695" cy="923330"/>
          </a:xfrm>
          <a:prstGeom prst="rect">
            <a:avLst/>
          </a:prstGeom>
          <a:solidFill>
            <a:srgbClr val="01AFA0"/>
          </a:solidFill>
          <a:ln>
            <a:solidFill>
              <a:schemeClr val="tx1"/>
            </a:solidFill>
          </a:ln>
        </p:spPr>
        <p:txBody>
          <a:bodyPr wrap="none" rtlCol="0">
            <a:spAutoFit/>
          </a:bodyPr>
          <a:lstStyle/>
          <a:p>
            <a:pPr algn="ctr"/>
            <a:r>
              <a:rPr lang="sv-SE" b="1" dirty="0"/>
              <a:t>”MANTRA”</a:t>
            </a:r>
            <a:br>
              <a:rPr lang="sv-SE" b="1" dirty="0"/>
            </a:br>
            <a:r>
              <a:rPr lang="sv-SE" b="1" dirty="0"/>
              <a:t>Vid skruv åt VÄNSTER går HÖGER axel ned</a:t>
            </a:r>
            <a:br>
              <a:rPr lang="sv-SE" b="1" dirty="0"/>
            </a:br>
            <a:r>
              <a:rPr lang="sv-SE" b="1" dirty="0"/>
              <a:t>Vid skruv åt HÖGER går VÄNSTER axel ned</a:t>
            </a:r>
          </a:p>
        </p:txBody>
      </p:sp>
      <p:cxnSp>
        <p:nvCxnSpPr>
          <p:cNvPr id="28" name="Rak 27">
            <a:extLst>
              <a:ext uri="{FF2B5EF4-FFF2-40B4-BE49-F238E27FC236}">
                <a16:creationId xmlns:a16="http://schemas.microsoft.com/office/drawing/2014/main" id="{0AC0C5A3-FEAF-9649-AEA8-139EECD97F02}"/>
              </a:ext>
            </a:extLst>
          </p:cNvPr>
          <p:cNvCxnSpPr>
            <a:cxnSpLocks/>
          </p:cNvCxnSpPr>
          <p:nvPr/>
        </p:nvCxnSpPr>
        <p:spPr>
          <a:xfrm>
            <a:off x="312631" y="5535078"/>
            <a:ext cx="4409840" cy="0"/>
          </a:xfrm>
          <a:prstGeom prst="line">
            <a:avLst/>
          </a:prstGeom>
          <a:ln>
            <a:solidFill>
              <a:srgbClr val="01AF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756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objekt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32799" y="5677664"/>
            <a:ext cx="2263712" cy="839446"/>
          </a:xfrm>
          <a:prstGeom prst="rect">
            <a:avLst/>
          </a:prstGeom>
        </p:spPr>
      </p:pic>
      <p:sp>
        <p:nvSpPr>
          <p:cNvPr id="3" name="Ned 2">
            <a:extLst>
              <a:ext uri="{FF2B5EF4-FFF2-40B4-BE49-F238E27FC236}">
                <a16:creationId xmlns:a16="http://schemas.microsoft.com/office/drawing/2014/main" id="{C1588204-EF57-0B4F-A54B-6D8DEAB2DD94}"/>
              </a:ext>
            </a:extLst>
          </p:cNvPr>
          <p:cNvSpPr/>
          <p:nvPr/>
        </p:nvSpPr>
        <p:spPr>
          <a:xfrm>
            <a:off x="1696413" y="1570092"/>
            <a:ext cx="486137" cy="300941"/>
          </a:xfrm>
          <a:prstGeom prst="downArrow">
            <a:avLst/>
          </a:prstGeom>
          <a:solidFill>
            <a:srgbClr val="01AF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textruta 4">
            <a:extLst>
              <a:ext uri="{FF2B5EF4-FFF2-40B4-BE49-F238E27FC236}">
                <a16:creationId xmlns:a16="http://schemas.microsoft.com/office/drawing/2014/main" id="{94C48DBE-FE83-AB44-A964-2A2589F89B6D}"/>
              </a:ext>
            </a:extLst>
          </p:cNvPr>
          <p:cNvSpPr txBox="1"/>
          <p:nvPr/>
        </p:nvSpPr>
        <p:spPr>
          <a:xfrm>
            <a:off x="5556652" y="220733"/>
            <a:ext cx="6438100" cy="400110"/>
          </a:xfrm>
          <a:prstGeom prst="rect">
            <a:avLst/>
          </a:prstGeom>
          <a:noFill/>
        </p:spPr>
        <p:txBody>
          <a:bodyPr wrap="square" rtlCol="0">
            <a:spAutoFit/>
          </a:bodyPr>
          <a:lstStyle/>
          <a:p>
            <a:r>
              <a:rPr lang="sv-SE" sz="2000" u="sng" dirty="0">
                <a:solidFill>
                  <a:srgbClr val="01AFA0"/>
                </a:solidFill>
              </a:rPr>
              <a:t>Progressionsschema GF Örebro – Vad kommer före vad.</a:t>
            </a:r>
          </a:p>
        </p:txBody>
      </p:sp>
      <p:sp>
        <p:nvSpPr>
          <p:cNvPr id="12" name="Ned 11">
            <a:extLst>
              <a:ext uri="{FF2B5EF4-FFF2-40B4-BE49-F238E27FC236}">
                <a16:creationId xmlns:a16="http://schemas.microsoft.com/office/drawing/2014/main" id="{B09C2B95-C05C-C940-8BA1-51810C0C493E}"/>
              </a:ext>
            </a:extLst>
          </p:cNvPr>
          <p:cNvSpPr/>
          <p:nvPr/>
        </p:nvSpPr>
        <p:spPr>
          <a:xfrm>
            <a:off x="1696411" y="2765401"/>
            <a:ext cx="486137" cy="300941"/>
          </a:xfrm>
          <a:prstGeom prst="downArrow">
            <a:avLst/>
          </a:prstGeom>
          <a:solidFill>
            <a:srgbClr val="01AF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Ned 12">
            <a:extLst>
              <a:ext uri="{FF2B5EF4-FFF2-40B4-BE49-F238E27FC236}">
                <a16:creationId xmlns:a16="http://schemas.microsoft.com/office/drawing/2014/main" id="{96B29948-3C7B-2E41-A2B7-50258B2CDE3D}"/>
              </a:ext>
            </a:extLst>
          </p:cNvPr>
          <p:cNvSpPr/>
          <p:nvPr/>
        </p:nvSpPr>
        <p:spPr>
          <a:xfrm>
            <a:off x="1696410" y="3735238"/>
            <a:ext cx="486137" cy="300941"/>
          </a:xfrm>
          <a:prstGeom prst="downArrow">
            <a:avLst/>
          </a:prstGeom>
          <a:solidFill>
            <a:srgbClr val="01AF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9" name="Rektangel 28">
            <a:extLst>
              <a:ext uri="{FF2B5EF4-FFF2-40B4-BE49-F238E27FC236}">
                <a16:creationId xmlns:a16="http://schemas.microsoft.com/office/drawing/2014/main" id="{01FBBBB8-65DF-5B45-A6EF-F2E3111B91F9}"/>
              </a:ext>
            </a:extLst>
          </p:cNvPr>
          <p:cNvSpPr/>
          <p:nvPr/>
        </p:nvSpPr>
        <p:spPr>
          <a:xfrm>
            <a:off x="1250060" y="1024797"/>
            <a:ext cx="1378838" cy="369332"/>
          </a:xfrm>
          <a:prstGeom prst="rect">
            <a:avLst/>
          </a:prstGeom>
        </p:spPr>
        <p:txBody>
          <a:bodyPr wrap="square">
            <a:spAutoFit/>
          </a:bodyPr>
          <a:lstStyle/>
          <a:p>
            <a:pPr algn="ctr"/>
            <a:r>
              <a:rPr lang="sv-SE" dirty="0"/>
              <a:t>Dubbelvolt</a:t>
            </a:r>
          </a:p>
        </p:txBody>
      </p:sp>
      <p:pic>
        <p:nvPicPr>
          <p:cNvPr id="2049" name="Picture 1" descr="page1image3611915264">
            <a:extLst>
              <a:ext uri="{FF2B5EF4-FFF2-40B4-BE49-F238E27FC236}">
                <a16:creationId xmlns:a16="http://schemas.microsoft.com/office/drawing/2014/main" id="{AC20E302-FDA6-2B49-AFF3-1640FC31C6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9188" y="524437"/>
            <a:ext cx="850900" cy="431800"/>
          </a:xfrm>
          <a:prstGeom prst="rect">
            <a:avLst/>
          </a:prstGeom>
          <a:noFill/>
          <a:extLst>
            <a:ext uri="{909E8E84-426E-40DD-AFC4-6F175D3DCCD1}">
              <a14:hiddenFill xmlns:a14="http://schemas.microsoft.com/office/drawing/2010/main">
                <a:solidFill>
                  <a:srgbClr val="FFFFFF"/>
                </a:solidFill>
              </a14:hiddenFill>
            </a:ext>
          </a:extLst>
        </p:spPr>
      </p:pic>
      <p:sp>
        <p:nvSpPr>
          <p:cNvPr id="11" name="textruta 10">
            <a:extLst>
              <a:ext uri="{FF2B5EF4-FFF2-40B4-BE49-F238E27FC236}">
                <a16:creationId xmlns:a16="http://schemas.microsoft.com/office/drawing/2014/main" id="{A53E6DC0-4D6F-944D-8207-25553AD798D3}"/>
              </a:ext>
            </a:extLst>
          </p:cNvPr>
          <p:cNvSpPr txBox="1"/>
          <p:nvPr/>
        </p:nvSpPr>
        <p:spPr>
          <a:xfrm>
            <a:off x="5910968" y="1025595"/>
            <a:ext cx="5729469" cy="4524315"/>
          </a:xfrm>
          <a:prstGeom prst="rect">
            <a:avLst/>
          </a:prstGeom>
          <a:noFill/>
        </p:spPr>
        <p:txBody>
          <a:bodyPr wrap="square" rtlCol="0">
            <a:spAutoFit/>
          </a:bodyPr>
          <a:lstStyle/>
          <a:p>
            <a:r>
              <a:rPr lang="sv-SE" dirty="0"/>
              <a:t>Dubbelvolter släpps alltid ut med armarna nedåt på låren.</a:t>
            </a:r>
            <a:br>
              <a:rPr lang="sv-SE" dirty="0"/>
            </a:br>
            <a:r>
              <a:rPr lang="sv-SE" dirty="0"/>
              <a:t/>
            </a:r>
            <a:br>
              <a:rPr lang="sv-SE" dirty="0"/>
            </a:br>
            <a:r>
              <a:rPr lang="sv-SE" dirty="0"/>
              <a:t>För att lära ut dubbelhalv så ber vi gymnasterna släppa ut dubbeln med armarna nedåt på låren och hoppar runt ett halvt varv efter landning. Sedan ber vi gymnasten göra det i luften innan landning. </a:t>
            </a:r>
            <a:br>
              <a:rPr lang="sv-SE" dirty="0"/>
            </a:br>
            <a:r>
              <a:rPr lang="sv-SE" dirty="0"/>
              <a:t/>
            </a:r>
            <a:br>
              <a:rPr lang="sv-SE" dirty="0"/>
            </a:br>
            <a:r>
              <a:rPr lang="sv-SE" dirty="0"/>
              <a:t>Gymnasterna bör klara av en SEN pik och grupperad 180° </a:t>
            </a:r>
            <a:br>
              <a:rPr lang="sv-SE" dirty="0"/>
            </a:br>
            <a:r>
              <a:rPr lang="sv-SE" dirty="0"/>
              <a:t/>
            </a:r>
            <a:br>
              <a:rPr lang="sv-SE" dirty="0"/>
            </a:br>
            <a:r>
              <a:rPr lang="sv-SE" dirty="0"/>
              <a:t>Vi sänker aldrig gropen under normal landningsnivå bara för gymnasten ska komma runt lättare. Säkerställer vi att  dom har höjd och rotation så behöver man inte köra till ”happy </a:t>
            </a:r>
            <a:r>
              <a:rPr lang="sv-SE" dirty="0" err="1"/>
              <a:t>landing</a:t>
            </a:r>
            <a:r>
              <a:rPr lang="sv-SE" dirty="0"/>
              <a:t>”</a:t>
            </a:r>
            <a:br>
              <a:rPr lang="sv-SE" dirty="0"/>
            </a:br>
            <a:r>
              <a:rPr lang="sv-SE" dirty="0"/>
              <a:t/>
            </a:r>
            <a:br>
              <a:rPr lang="sv-SE" dirty="0"/>
            </a:br>
            <a:r>
              <a:rPr lang="sv-SE" dirty="0"/>
              <a:t>I GF Örebro tävlar </a:t>
            </a:r>
            <a:r>
              <a:rPr lang="sv-SE" b="1" dirty="0"/>
              <a:t>ALDRIG</a:t>
            </a:r>
            <a:r>
              <a:rPr lang="sv-SE" dirty="0"/>
              <a:t> på dubblar utan vändning. Då det är förenat med superstor skaderisk.</a:t>
            </a:r>
          </a:p>
        </p:txBody>
      </p:sp>
      <p:sp>
        <p:nvSpPr>
          <p:cNvPr id="14" name="textruta 13">
            <a:extLst>
              <a:ext uri="{FF2B5EF4-FFF2-40B4-BE49-F238E27FC236}">
                <a16:creationId xmlns:a16="http://schemas.microsoft.com/office/drawing/2014/main" id="{8CF0F482-BA60-F140-9FB5-CFDEFB06C35D}"/>
              </a:ext>
            </a:extLst>
          </p:cNvPr>
          <p:cNvSpPr txBox="1"/>
          <p:nvPr/>
        </p:nvSpPr>
        <p:spPr>
          <a:xfrm>
            <a:off x="655210" y="2052417"/>
            <a:ext cx="2823978" cy="646331"/>
          </a:xfrm>
          <a:prstGeom prst="rect">
            <a:avLst/>
          </a:prstGeom>
          <a:noFill/>
        </p:spPr>
        <p:txBody>
          <a:bodyPr wrap="none" rtlCol="0">
            <a:spAutoFit/>
          </a:bodyPr>
          <a:lstStyle/>
          <a:p>
            <a:pPr algn="ctr"/>
            <a:r>
              <a:rPr lang="sv-SE" dirty="0"/>
              <a:t>Dubbelvolter med halvskruv</a:t>
            </a:r>
            <a:br>
              <a:rPr lang="sv-SE" dirty="0"/>
            </a:br>
            <a:r>
              <a:rPr lang="sv-SE" dirty="0"/>
              <a:t>(180 ut innan 180 in) </a:t>
            </a:r>
          </a:p>
        </p:txBody>
      </p:sp>
      <p:sp>
        <p:nvSpPr>
          <p:cNvPr id="15" name="textruta 14">
            <a:extLst>
              <a:ext uri="{FF2B5EF4-FFF2-40B4-BE49-F238E27FC236}">
                <a16:creationId xmlns:a16="http://schemas.microsoft.com/office/drawing/2014/main" id="{E22806FD-FF12-AB46-B52D-5314DDE1FF60}"/>
              </a:ext>
            </a:extLst>
          </p:cNvPr>
          <p:cNvSpPr txBox="1"/>
          <p:nvPr/>
        </p:nvSpPr>
        <p:spPr>
          <a:xfrm>
            <a:off x="590320" y="3219616"/>
            <a:ext cx="2953757" cy="369332"/>
          </a:xfrm>
          <a:prstGeom prst="rect">
            <a:avLst/>
          </a:prstGeom>
          <a:noFill/>
        </p:spPr>
        <p:txBody>
          <a:bodyPr wrap="none" rtlCol="0">
            <a:spAutoFit/>
          </a:bodyPr>
          <a:lstStyle/>
          <a:p>
            <a:r>
              <a:rPr lang="sv-SE" dirty="0"/>
              <a:t>Full </a:t>
            </a:r>
            <a:r>
              <a:rPr lang="sv-SE" dirty="0" err="1"/>
              <a:t>half</a:t>
            </a:r>
            <a:r>
              <a:rPr lang="sv-SE" dirty="0"/>
              <a:t> &amp; Dubbel sträck 540°</a:t>
            </a:r>
          </a:p>
        </p:txBody>
      </p:sp>
      <p:sp>
        <p:nvSpPr>
          <p:cNvPr id="16" name="textruta 15">
            <a:extLst>
              <a:ext uri="{FF2B5EF4-FFF2-40B4-BE49-F238E27FC236}">
                <a16:creationId xmlns:a16="http://schemas.microsoft.com/office/drawing/2014/main" id="{CD459108-452A-8E42-9826-2BE2DEC862FB}"/>
              </a:ext>
            </a:extLst>
          </p:cNvPr>
          <p:cNvSpPr txBox="1"/>
          <p:nvPr/>
        </p:nvSpPr>
        <p:spPr>
          <a:xfrm>
            <a:off x="305152" y="4339874"/>
            <a:ext cx="4007379" cy="369332"/>
          </a:xfrm>
          <a:prstGeom prst="rect">
            <a:avLst/>
          </a:prstGeom>
          <a:noFill/>
        </p:spPr>
        <p:txBody>
          <a:bodyPr wrap="none" rtlCol="0">
            <a:spAutoFit/>
          </a:bodyPr>
          <a:lstStyle/>
          <a:p>
            <a:r>
              <a:rPr lang="sv-SE" dirty="0" err="1"/>
              <a:t>Fullrudy</a:t>
            </a:r>
            <a:r>
              <a:rPr lang="sv-SE" dirty="0"/>
              <a:t> (Dubbel sträckt med 900° skruv)</a:t>
            </a:r>
          </a:p>
        </p:txBody>
      </p:sp>
      <p:cxnSp>
        <p:nvCxnSpPr>
          <p:cNvPr id="23" name="Rak 22">
            <a:extLst>
              <a:ext uri="{FF2B5EF4-FFF2-40B4-BE49-F238E27FC236}">
                <a16:creationId xmlns:a16="http://schemas.microsoft.com/office/drawing/2014/main" id="{D49B9831-CCC5-4349-BD71-1CE26A75250D}"/>
              </a:ext>
            </a:extLst>
          </p:cNvPr>
          <p:cNvCxnSpPr>
            <a:cxnSpLocks/>
          </p:cNvCxnSpPr>
          <p:nvPr/>
        </p:nvCxnSpPr>
        <p:spPr>
          <a:xfrm>
            <a:off x="289460" y="5524974"/>
            <a:ext cx="5267192" cy="0"/>
          </a:xfrm>
          <a:prstGeom prst="line">
            <a:avLst/>
          </a:prstGeom>
          <a:ln>
            <a:solidFill>
              <a:srgbClr val="01AFA0"/>
            </a:solidFill>
          </a:ln>
        </p:spPr>
        <p:style>
          <a:lnRef idx="1">
            <a:schemeClr val="accent1"/>
          </a:lnRef>
          <a:fillRef idx="0">
            <a:schemeClr val="accent1"/>
          </a:fillRef>
          <a:effectRef idx="0">
            <a:schemeClr val="accent1"/>
          </a:effectRef>
          <a:fontRef idx="minor">
            <a:schemeClr val="tx1"/>
          </a:fontRef>
        </p:style>
      </p:cxnSp>
      <p:sp>
        <p:nvSpPr>
          <p:cNvPr id="18" name="textruta 17">
            <a:extLst>
              <a:ext uri="{FF2B5EF4-FFF2-40B4-BE49-F238E27FC236}">
                <a16:creationId xmlns:a16="http://schemas.microsoft.com/office/drawing/2014/main" id="{58BB0C4E-1173-8A4B-B4E2-F85B01C9884C}"/>
              </a:ext>
            </a:extLst>
          </p:cNvPr>
          <p:cNvSpPr txBox="1"/>
          <p:nvPr/>
        </p:nvSpPr>
        <p:spPr>
          <a:xfrm>
            <a:off x="289460" y="6160726"/>
            <a:ext cx="7309880" cy="800219"/>
          </a:xfrm>
          <a:prstGeom prst="rect">
            <a:avLst/>
          </a:prstGeom>
          <a:noFill/>
        </p:spPr>
        <p:txBody>
          <a:bodyPr wrap="square" rtlCol="0">
            <a:spAutoFit/>
          </a:bodyPr>
          <a:lstStyle/>
          <a:p>
            <a:r>
              <a:rPr lang="sv-SE" sz="1400" dirty="0"/>
              <a:t>För frågor och mer ingående utlärning av teknik kontakta GF Örebros </a:t>
            </a:r>
            <a:r>
              <a:rPr lang="sv-SE" sz="1400" dirty="0" err="1"/>
              <a:t>tekniskatränare</a:t>
            </a:r>
            <a:r>
              <a:rPr lang="sv-SE" sz="1400" dirty="0"/>
              <a:t> via mail.</a:t>
            </a:r>
            <a:br>
              <a:rPr lang="sv-SE" sz="1400" dirty="0"/>
            </a:br>
            <a:r>
              <a:rPr lang="sv-SE" sz="1400" dirty="0">
                <a:hlinkClick r:id="rId4"/>
              </a:rPr>
              <a:t>alexander@gforebro.se</a:t>
            </a:r>
            <a:endParaRPr lang="sv-SE" sz="1400" dirty="0"/>
          </a:p>
          <a:p>
            <a:r>
              <a:rPr lang="sv-SE" dirty="0"/>
              <a:t> </a:t>
            </a:r>
          </a:p>
        </p:txBody>
      </p:sp>
    </p:spTree>
    <p:extLst>
      <p:ext uri="{BB962C8B-B14F-4D97-AF65-F5344CB8AC3E}">
        <p14:creationId xmlns:p14="http://schemas.microsoft.com/office/powerpoint/2010/main" val="781970718"/>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9A0D5D7B15C97C49B86DA709D2B5B49F" ma:contentTypeVersion="9" ma:contentTypeDescription="Skapa ett nytt dokument." ma:contentTypeScope="" ma:versionID="13fee96fe7ca266cd36783d3c50eb34a">
  <xsd:schema xmlns:xsd="http://www.w3.org/2001/XMLSchema" xmlns:xs="http://www.w3.org/2001/XMLSchema" xmlns:p="http://schemas.microsoft.com/office/2006/metadata/properties" xmlns:ns2="a9d640da-58ee-44aa-95af-f714cbd56faf" xmlns:ns3="8f22a9d0-d8c9-4669-a60a-e051b6dd855b" targetNamespace="http://schemas.microsoft.com/office/2006/metadata/properties" ma:root="true" ma:fieldsID="70066dfb0fb4af5b2e97ec12cceb2ba4" ns2:_="" ns3:_="">
    <xsd:import namespace="a9d640da-58ee-44aa-95af-f714cbd56faf"/>
    <xsd:import namespace="8f22a9d0-d8c9-4669-a60a-e051b6dd855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d640da-58ee-44aa-95af-f714cbd56f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f22a9d0-d8c9-4669-a60a-e051b6dd855b" elementFormDefault="qualified">
    <xsd:import namespace="http://schemas.microsoft.com/office/2006/documentManagement/types"/>
    <xsd:import namespace="http://schemas.microsoft.com/office/infopath/2007/PartnerControls"/>
    <xsd:element name="SharedWithUsers" ma:index="15"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9462485-68FA-4534-A7A8-FBA7B4C2F247}"/>
</file>

<file path=customXml/itemProps2.xml><?xml version="1.0" encoding="utf-8"?>
<ds:datastoreItem xmlns:ds="http://schemas.openxmlformats.org/officeDocument/2006/customXml" ds:itemID="{4C6D0D74-435E-4CF3-93FE-77088243B3D4}"/>
</file>

<file path=customXml/itemProps3.xml><?xml version="1.0" encoding="utf-8"?>
<ds:datastoreItem xmlns:ds="http://schemas.openxmlformats.org/officeDocument/2006/customXml" ds:itemID="{BCFD22C1-3848-43AC-B2CE-4320355FF521}"/>
</file>

<file path=docProps/app.xml><?xml version="1.0" encoding="utf-8"?>
<Properties xmlns="http://schemas.openxmlformats.org/officeDocument/2006/extended-properties" xmlns:vt="http://schemas.openxmlformats.org/officeDocument/2006/docPropsVTypes">
  <TotalTime>3407</TotalTime>
  <Words>119</Words>
  <Application>Microsoft Office PowerPoint</Application>
  <PresentationFormat>Bredbild</PresentationFormat>
  <Paragraphs>16</Paragraphs>
  <Slides>3</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3</vt:i4>
      </vt:variant>
    </vt:vector>
  </HeadingPairs>
  <TitlesOfParts>
    <vt:vector size="7" baseType="lpstr">
      <vt:lpstr>Arial</vt:lpstr>
      <vt:lpstr>Calibri</vt:lpstr>
      <vt:lpstr>Calibri Light</vt:lpstr>
      <vt:lpstr>Office-tema</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Ulf Wickberg</dc:creator>
  <cp:lastModifiedBy>Alexandra</cp:lastModifiedBy>
  <cp:revision>34</cp:revision>
  <dcterms:created xsi:type="dcterms:W3CDTF">2019-02-01T19:24:46Z</dcterms:created>
  <dcterms:modified xsi:type="dcterms:W3CDTF">2020-02-17T13:04:49Z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0x0101009A0D5D7B15C97C49B86DA709D2B5B49F</vt:lpwstr>
  </property>
</Properties>
</file>